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349" r:id="rId2"/>
    <p:sldId id="395" r:id="rId3"/>
    <p:sldId id="396" r:id="rId4"/>
    <p:sldId id="397" r:id="rId5"/>
    <p:sldId id="391" r:id="rId6"/>
    <p:sldId id="353" r:id="rId7"/>
    <p:sldId id="354" r:id="rId8"/>
    <p:sldId id="393" r:id="rId9"/>
    <p:sldId id="351" r:id="rId10"/>
    <p:sldId id="358" r:id="rId11"/>
    <p:sldId id="355" r:id="rId12"/>
    <p:sldId id="361" r:id="rId13"/>
    <p:sldId id="362" r:id="rId14"/>
    <p:sldId id="365" r:id="rId15"/>
    <p:sldId id="364" r:id="rId16"/>
    <p:sldId id="359" r:id="rId17"/>
    <p:sldId id="360" r:id="rId18"/>
    <p:sldId id="363" r:id="rId19"/>
    <p:sldId id="350" r:id="rId20"/>
    <p:sldId id="352" r:id="rId21"/>
    <p:sldId id="379" r:id="rId22"/>
    <p:sldId id="380" r:id="rId23"/>
    <p:sldId id="381" r:id="rId24"/>
    <p:sldId id="383" r:id="rId25"/>
    <p:sldId id="378" r:id="rId26"/>
    <p:sldId id="366" r:id="rId27"/>
    <p:sldId id="377" r:id="rId28"/>
    <p:sldId id="382" r:id="rId29"/>
    <p:sldId id="384" r:id="rId30"/>
    <p:sldId id="385" r:id="rId31"/>
    <p:sldId id="386" r:id="rId32"/>
    <p:sldId id="387" r:id="rId33"/>
    <p:sldId id="368" r:id="rId34"/>
    <p:sldId id="369" r:id="rId35"/>
    <p:sldId id="370" r:id="rId36"/>
    <p:sldId id="371" r:id="rId37"/>
    <p:sldId id="373" r:id="rId38"/>
    <p:sldId id="375" r:id="rId39"/>
    <p:sldId id="372" r:id="rId40"/>
    <p:sldId id="367" r:id="rId41"/>
    <p:sldId id="390" r:id="rId42"/>
    <p:sldId id="388" r:id="rId43"/>
    <p:sldId id="392" r:id="rId44"/>
    <p:sldId id="399" r:id="rId45"/>
    <p:sldId id="398" r:id="rId46"/>
    <p:sldId id="389" r:id="rId47"/>
    <p:sldId id="356" r:id="rId48"/>
    <p:sldId id="400" r:id="rId49"/>
    <p:sldId id="348" r:id="rId50"/>
    <p:sldId id="39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7" autoAdjust="0"/>
    <p:restoredTop sz="91884" autoAdjust="0"/>
  </p:normalViewPr>
  <p:slideViewPr>
    <p:cSldViewPr snapToGrid="0" snapToObjects="1">
      <p:cViewPr varScale="1">
        <p:scale>
          <a:sx n="109" d="100"/>
          <a:sy n="109" d="100"/>
        </p:scale>
        <p:origin x="-6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343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0E3BF-FB92-F849-B995-ED6EBEA6078D}" type="datetime1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AF63A-D708-8340-877F-2EA92A4D0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68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318ED-3F49-4B4F-9BC2-9AFED5402702}" type="datetime1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E42CB-803D-9E45-8210-9C414B47C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63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sp>
          <p:nvSpPr>
            <p:cNvPr id="15" name="Snip Single Corner Rectangle 14"/>
            <p:cNvSpPr/>
            <p:nvPr/>
          </p:nvSpPr>
          <p:spPr>
            <a:xfrm flipV="1">
              <a:off x="-1" y="3393141"/>
              <a:ext cx="7543800" cy="2590800"/>
            </a:xfrm>
            <a:prstGeom prst="snip1Rect">
              <a:avLst>
                <a:gd name="adj" fmla="val 73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0" y="3379694"/>
              <a:ext cx="7543800" cy="237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3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UCF / IST / IDS6938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12/2016</a:t>
            </a:r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05" y="3535682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Diagonal Corner Rectangle 12"/>
          <p:cNvSpPr/>
          <p:nvPr/>
        </p:nvSpPr>
        <p:spPr>
          <a:xfrm flipV="1">
            <a:off x="2286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07663" y="6297706"/>
            <a:ext cx="2689525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19" y="371693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71700" y="6300216"/>
            <a:ext cx="2626564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19" y="371693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bg1"/>
              </a:buClr>
              <a:buSzPct val="70000"/>
              <a:buFont typeface="Wingdings" charset="2"/>
              <a:buChar char="Ø"/>
              <a:defRPr>
                <a:solidFill>
                  <a:schemeClr val="bg1"/>
                </a:solidFill>
              </a:defRPr>
            </a:lvl1pPr>
            <a:lvl2pPr marL="692150" indent="-34290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971550" indent="-28575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1320800" indent="-28575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1657350" indent="-28575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0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SzPct val="70000"/>
              <a:buFont typeface="Wingdings" charset="2"/>
              <a:buChar char="Ø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692150" indent="-34290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971550" indent="-28575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320800" indent="-28575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1657350" indent="-28575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1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sp>
          <p:nvSpPr>
            <p:cNvPr id="17" name="Snip Single Corner Rectangle 16"/>
            <p:cNvSpPr/>
            <p:nvPr/>
          </p:nvSpPr>
          <p:spPr>
            <a:xfrm flipV="1">
              <a:off x="-1" y="3393141"/>
              <a:ext cx="7543800" cy="2590800"/>
            </a:xfrm>
            <a:prstGeom prst="snip1Rect">
              <a:avLst>
                <a:gd name="adj" fmla="val 73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0" y="3379694"/>
              <a:ext cx="7543800" cy="237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UCF / IST / IDS6938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12/2016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05" y="3535682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1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sp>
          <p:nvSpPr>
            <p:cNvPr id="10" name="Snip Single Corner Rectangle 9"/>
            <p:cNvSpPr/>
            <p:nvPr/>
          </p:nvSpPr>
          <p:spPr>
            <a:xfrm flipV="1">
              <a:off x="-1" y="3393141"/>
              <a:ext cx="7543800" cy="2590800"/>
            </a:xfrm>
            <a:prstGeom prst="snip1Rect">
              <a:avLst>
                <a:gd name="adj" fmla="val 73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3379694"/>
              <a:ext cx="7543800" cy="237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UCF / IST / IDS6938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12/2016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65" y="2279782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599" y="6243918"/>
            <a:ext cx="25143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70000"/>
        <a:buFont typeface="Wingdings" charset="2"/>
        <a:buChar char="Ø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g"/><Relationship Id="rId6" Type="http://schemas.openxmlformats.org/officeDocument/2006/relationships/hyperlink" Target="http://www.flir.co.uk/cs/display/?id=57920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s://www.youtube.com/watch?v=x-jp9a1bpVU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hyperlink" Target="http://acis.ok.ubc.ca/?page_id=1165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i.com/phantom-2-vision-plus" TargetMode="External"/><Relationship Id="rId4" Type="http://schemas.openxmlformats.org/officeDocument/2006/relationships/image" Target="../media/image37.png"/><Relationship Id="rId5" Type="http://schemas.openxmlformats.org/officeDocument/2006/relationships/hyperlink" Target="https://www.parrot.com/us/drones/parrot-ardrone-20-elite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://andicelabs.com/shop/andicelabs/power-pi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40.jpg"/><Relationship Id="rId6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jpg"/><Relationship Id="rId8" Type="http://schemas.openxmlformats.org/officeDocument/2006/relationships/image" Target="../media/image71.jpg"/><Relationship Id="rId9" Type="http://schemas.openxmlformats.org/officeDocument/2006/relationships/image" Target="../media/image72.jpg"/><Relationship Id="rId10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6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settacode.org/wiki/Percentage_difference_between_images%23Python" TargetMode="External"/><Relationship Id="rId3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4" Type="http://schemas.openxmlformats.org/officeDocument/2006/relationships/image" Target="../media/image82.jpg"/><Relationship Id="rId5" Type="http://schemas.openxmlformats.org/officeDocument/2006/relationships/image" Target="../media/image83.jp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4" Type="http://schemas.openxmlformats.org/officeDocument/2006/relationships/image" Target="../media/image86.jpg"/><Relationship Id="rId5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drewshears.com/2014/10/08/lens-correction-on-dji-phantom-2-vision-for-mappi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4" Type="http://schemas.openxmlformats.org/officeDocument/2006/relationships/image" Target="../media/image89.jpg"/><Relationship Id="rId5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jpg"/><Relationship Id="rId6" Type="http://schemas.openxmlformats.org/officeDocument/2006/relationships/image" Target="../media/image95.png"/><Relationship Id="rId7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rlando-politics.com/2017/01/23/city-of-orlando-passes-ordinance-regulating-drone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__rvoMPTc30" TargetMode="External"/><Relationship Id="rId3" Type="http://schemas.openxmlformats.org/officeDocument/2006/relationships/hyperlink" Target="https://www.youtube.com/watch?v=x-jp9a1bpV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acis.ok.ubc.ca/?page_id=1165" TargetMode="External"/><Relationship Id="rId4" Type="http://schemas.openxmlformats.org/officeDocument/2006/relationships/hyperlink" Target="http://drones.specout.com" TargetMode="External"/><Relationship Id="rId5" Type="http://schemas.openxmlformats.org/officeDocument/2006/relationships/hyperlink" Target="http://gaetanlaure.com/3d-reconstruction-of-a-hous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fluence.csiro.au/display/ASL/HeatWav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hyperlink" Target="https://mit.cos.ucf.edu/keith-macarthur/" TargetMode="External"/><Relationship Id="rId5" Type="http://schemas.openxmlformats.org/officeDocument/2006/relationships/image" Target="../media/image10.png"/><Relationship Id="rId6" Type="http://schemas.openxmlformats.org/officeDocument/2006/relationships/hyperlink" Target="mailto:keith.macarthur@knights.ucf.edu" TargetMode="External"/><Relationship Id="rId7" Type="http://schemas.openxmlformats.org/officeDocument/2006/relationships/image" Target="../media/image11.jpg"/><Relationship Id="rId8" Type="http://schemas.openxmlformats.org/officeDocument/2006/relationships/hyperlink" Target="http://www.josephkider.com/" TargetMode="External"/><Relationship Id="rId9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oe.delrocco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kfb.ly/UFnr" TargetMode="External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aetanlaure.com/3d-reconstruction-of-a-hou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__rvoMPTc30" TargetMode="External"/><Relationship Id="rId5" Type="http://schemas.openxmlformats.org/officeDocument/2006/relationships/hyperlink" Target="https://www.linkedin.com/in/mohamed-hafez-7b3b8796" TargetMode="External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5453" y="3913281"/>
            <a:ext cx="7023547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UAV Photogrammetric Thermography </a:t>
            </a:r>
            <a:r>
              <a:rPr lang="en-US" dirty="0" smtClean="0"/>
              <a:t>for Building Performance: A Prototype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UCF / IST / IDS6938 : Building Performance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3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/>
              <a:t>Prior Work</a:t>
            </a:r>
            <a:br>
              <a:rPr lang="en-US" sz="4200" dirty="0"/>
            </a:br>
            <a:r>
              <a:rPr lang="en-US" sz="2400" dirty="0"/>
              <a:t>The use of Unmanned Aerial Vehicles in Building </a:t>
            </a:r>
            <a:r>
              <a:rPr lang="en-US" sz="2400" dirty="0" smtClean="0"/>
              <a:t>Inspection </a:t>
            </a:r>
            <a:r>
              <a:rPr lang="en-US" sz="2400" baseline="30000" dirty="0" smtClean="0"/>
              <a:t>[1]</a:t>
            </a:r>
            <a:endParaRPr lang="en-US" sz="24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Designed </a:t>
            </a:r>
            <a:r>
              <a:rPr lang="en-US" i="1" dirty="0"/>
              <a:t>and built a drone to be used in a unique aerial inspection of buildings and refineries.</a:t>
            </a:r>
          </a:p>
          <a:p>
            <a:r>
              <a:rPr lang="en-US" i="1" dirty="0"/>
              <a:t>Thermal data is captured using the drone to produce a thermal 3D mesh.</a:t>
            </a:r>
          </a:p>
          <a:p>
            <a:r>
              <a:rPr lang="en-US" i="1" dirty="0"/>
              <a:t>Developed a unique post-analyses method to detect thermal leaks, gas leaks, damp, and water ingress.</a:t>
            </a:r>
          </a:p>
          <a:p>
            <a:r>
              <a:rPr lang="en-US" i="1" dirty="0"/>
              <a:t>Project has received interest from various engineering companies including Atkins, </a:t>
            </a:r>
            <a:r>
              <a:rPr lang="en-US" i="1" dirty="0" err="1"/>
              <a:t>Costain</a:t>
            </a:r>
            <a:r>
              <a:rPr lang="en-US" i="1" dirty="0"/>
              <a:t>, and </a:t>
            </a:r>
            <a:r>
              <a:rPr lang="en-US" i="1" dirty="0" err="1" smtClean="0"/>
              <a:t>ExxonMobile</a:t>
            </a:r>
            <a:r>
              <a:rPr lang="en-US" dirty="0" smtClean="0"/>
              <a:t>” </a:t>
            </a:r>
            <a:r>
              <a:rPr lang="en-US" baseline="30000" dirty="0" smtClean="0"/>
              <a:t>[1]</a:t>
            </a:r>
            <a:endParaRPr lang="en-US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595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-s2.0-S0377027315002334-gr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03" y="1671302"/>
            <a:ext cx="4213882" cy="2025602"/>
          </a:xfrm>
          <a:prstGeom prst="rect">
            <a:avLst/>
          </a:prstGeom>
        </p:spPr>
      </p:pic>
      <p:pic>
        <p:nvPicPr>
          <p:cNvPr id="8" name="Picture 7" descr="Screen Shot 2016-10-17 at 1.2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812806"/>
            <a:ext cx="1290912" cy="884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 smtClean="0"/>
              <a:t>Prior 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Visible and TIR </a:t>
            </a:r>
            <a:r>
              <a:rPr lang="en-US" sz="2200" dirty="0" err="1" smtClean="0"/>
              <a:t>SfM</a:t>
            </a:r>
            <a:r>
              <a:rPr lang="en-US" sz="2200" dirty="0" smtClean="0"/>
              <a:t> </a:t>
            </a:r>
            <a:r>
              <a:rPr lang="en-US" sz="2200" dirty="0"/>
              <a:t>photogrammetry for temperature and </a:t>
            </a:r>
            <a:r>
              <a:rPr lang="en-US" sz="2200" dirty="0" smtClean="0"/>
              <a:t>heat flux </a:t>
            </a:r>
            <a:r>
              <a:rPr lang="en-US" sz="2200" baseline="30000" dirty="0" smtClean="0"/>
              <a:t>[2]</a:t>
            </a:r>
            <a:endParaRPr lang="en-US" sz="22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Shot 2016-10-17 at 1.24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1304"/>
            <a:ext cx="1290912" cy="1120915"/>
          </a:xfrm>
          <a:prstGeom prst="rect">
            <a:avLst/>
          </a:prstGeom>
        </p:spPr>
      </p:pic>
      <p:pic>
        <p:nvPicPr>
          <p:cNvPr id="9" name="Picture 8" descr="PhotoScan_logo_Scaled-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3769179"/>
            <a:ext cx="2514335" cy="22857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67419" y="1709614"/>
            <a:ext cx="253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hlinkClick r:id="rId6"/>
              </a:rPr>
              <a:t>FLIR T650sc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traveled on foot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102 RGB photos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 TIR videos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Screen Shot 2016-10-17 at 1.20.55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4" r="20082" b="9696"/>
          <a:stretch/>
        </p:blipFill>
        <p:spPr>
          <a:xfrm>
            <a:off x="1570436" y="1671303"/>
            <a:ext cx="1172497" cy="20256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00437" y="3492180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>
                <a:solidFill>
                  <a:schemeClr val="bg1"/>
                </a:solidFill>
              </a:rPr>
              <a:t>[2]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pic>
        <p:nvPicPr>
          <p:cNvPr id="16" name="Picture 15" descr="1-s2.0-S0377027315002334-gr7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2"/>
          <a:stretch/>
        </p:blipFill>
        <p:spPr>
          <a:xfrm>
            <a:off x="5449087" y="3769179"/>
            <a:ext cx="3499598" cy="2307858"/>
          </a:xfrm>
          <a:prstGeom prst="rect">
            <a:avLst/>
          </a:prstGeom>
        </p:spPr>
      </p:pic>
      <p:pic>
        <p:nvPicPr>
          <p:cNvPr id="17" name="Picture 16" descr="1-s2.0-S0377027315002334-gr7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29"/>
          <a:stretch/>
        </p:blipFill>
        <p:spPr>
          <a:xfrm>
            <a:off x="2934808" y="3769179"/>
            <a:ext cx="3517446" cy="2307858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934808" y="2909943"/>
            <a:ext cx="1903892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1233623" y="3480651"/>
            <a:ext cx="490631" cy="490631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5251962" y="3498261"/>
            <a:ext cx="663308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6744932" y="3498261"/>
            <a:ext cx="663308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2951" y="3419296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>
                <a:solidFill>
                  <a:schemeClr val="bg1"/>
                </a:solidFill>
              </a:rPr>
              <a:t>[2]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62951" y="5783828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>
                <a:solidFill>
                  <a:srgbClr val="103154"/>
                </a:solidFill>
              </a:rPr>
              <a:t>[2]</a:t>
            </a:r>
            <a:endParaRPr lang="en-US" baseline="30000" dirty="0">
              <a:solidFill>
                <a:srgbClr val="10315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48713" y="5783828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/>
              <a:t>[2]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059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 smtClean="0"/>
              <a:t>Prior 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Visible and TIR </a:t>
            </a:r>
            <a:r>
              <a:rPr lang="en-US" sz="2200" dirty="0" err="1" smtClean="0"/>
              <a:t>SfM</a:t>
            </a:r>
            <a:r>
              <a:rPr lang="en-US" sz="2200" dirty="0" smtClean="0"/>
              <a:t> </a:t>
            </a:r>
            <a:r>
              <a:rPr lang="en-US" sz="2200" dirty="0"/>
              <a:t>photogrammetry for temperature and </a:t>
            </a:r>
            <a:r>
              <a:rPr lang="en-US" sz="2200" dirty="0" smtClean="0"/>
              <a:t>heat flux </a:t>
            </a:r>
            <a:r>
              <a:rPr lang="en-US" sz="2200" baseline="30000" dirty="0"/>
              <a:t>[2]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1-s2.0-S0377027315002334-g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24" y="1601155"/>
            <a:ext cx="4519824" cy="4642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58971" y="5767642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[2]</a:t>
            </a:r>
            <a:endParaRPr lang="en-US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53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2200" dirty="0" smtClean="0"/>
              <a:t>Done-based Thermal Modeling </a:t>
            </a:r>
            <a:r>
              <a:rPr lang="en-US" sz="2200" baseline="30000" dirty="0" smtClean="0"/>
              <a:t>[3]</a:t>
            </a:r>
            <a:endParaRPr lang="en-US" sz="22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Screen Shot 2016-10-17 at 5.0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644333"/>
            <a:ext cx="5695325" cy="3220623"/>
          </a:xfrm>
          <a:prstGeom prst="rect">
            <a:avLst/>
          </a:prstGeom>
        </p:spPr>
      </p:pic>
      <p:pic>
        <p:nvPicPr>
          <p:cNvPr id="7" name="Picture 6" descr="Screen Shot 2016-10-17 at 5.0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87" y="1644333"/>
            <a:ext cx="3964594" cy="22637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599" y="4914205"/>
            <a:ext cx="569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www.youtube.com</a:t>
            </a:r>
            <a:r>
              <a:rPr lang="en-US" sz="1400" dirty="0">
                <a:hlinkClick r:id="rId4"/>
              </a:rPr>
              <a:t>/</a:t>
            </a:r>
            <a:r>
              <a:rPr lang="en-US" sz="1400" dirty="0" err="1">
                <a:hlinkClick r:id="rId4"/>
              </a:rPr>
              <a:t>watch?v</a:t>
            </a:r>
            <a:r>
              <a:rPr lang="en-US" sz="1400" dirty="0">
                <a:hlinkClick r:id="rId4"/>
              </a:rPr>
              <a:t>=x-jp9a1bpVU</a:t>
            </a:r>
            <a:endParaRPr 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28599" y="5422036"/>
            <a:ext cx="200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Analyst Group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Pix4DM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9990" y="5422036"/>
            <a:ext cx="6463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“Overlay </a:t>
            </a:r>
            <a:r>
              <a:rPr lang="en-US" sz="1400" i="1" dirty="0">
                <a:solidFill>
                  <a:srgbClr val="FFFFFF"/>
                </a:solidFill>
              </a:rPr>
              <a:t>of </a:t>
            </a:r>
            <a:r>
              <a:rPr lang="en-US" sz="1400" i="1" dirty="0" err="1">
                <a:solidFill>
                  <a:srgbClr val="FFFFFF"/>
                </a:solidFill>
              </a:rPr>
              <a:t>thermographic</a:t>
            </a:r>
            <a:r>
              <a:rPr lang="en-US" sz="1400" i="1" dirty="0">
                <a:solidFill>
                  <a:srgbClr val="FFFFFF"/>
                </a:solidFill>
              </a:rPr>
              <a:t> (radiometric) and RGB 3D meshes of an urban area in Italy, captured with FLIR Tau 2 sensor by </a:t>
            </a:r>
            <a:r>
              <a:rPr lang="en-US" sz="1400" i="1" dirty="0" err="1">
                <a:solidFill>
                  <a:srgbClr val="FFFFFF"/>
                </a:solidFill>
              </a:rPr>
              <a:t>Analist</a:t>
            </a:r>
            <a:r>
              <a:rPr lang="en-US" sz="1400" i="1" dirty="0">
                <a:solidFill>
                  <a:srgbClr val="FFFFFF"/>
                </a:solidFill>
              </a:rPr>
              <a:t> Group, processed with Pix4Dmapper</a:t>
            </a:r>
            <a:r>
              <a:rPr lang="en-US" sz="1400" i="1" dirty="0" smtClean="0">
                <a:solidFill>
                  <a:srgbClr val="FFFFFF"/>
                </a:solidFill>
              </a:rPr>
              <a:t>.”</a:t>
            </a:r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en-US" sz="1400" baseline="30000" dirty="0" smtClean="0">
                <a:solidFill>
                  <a:srgbClr val="FFFFFF"/>
                </a:solidFill>
              </a:rPr>
              <a:t>[3]</a:t>
            </a:r>
            <a:endParaRPr lang="en-US" sz="1400" baseline="30000" dirty="0">
              <a:solidFill>
                <a:srgbClr val="FFFFFF"/>
              </a:solidFill>
            </a:endParaRPr>
          </a:p>
        </p:txBody>
      </p:sp>
      <p:pic>
        <p:nvPicPr>
          <p:cNvPr id="14" name="Picture 13" descr="XT-FLIR-camera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5460"/>
          <a:stretch/>
        </p:blipFill>
        <p:spPr>
          <a:xfrm>
            <a:off x="7495500" y="3943453"/>
            <a:ext cx="1414982" cy="1427291"/>
          </a:xfrm>
          <a:prstGeom prst="rect">
            <a:avLst/>
          </a:prstGeom>
        </p:spPr>
      </p:pic>
      <p:pic>
        <p:nvPicPr>
          <p:cNvPr id="12" name="Picture 11" descr="large_p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5287"/>
          <a:stretch/>
        </p:blipFill>
        <p:spPr>
          <a:xfrm>
            <a:off x="4945886" y="3939474"/>
            <a:ext cx="1916037" cy="1431270"/>
          </a:xfrm>
          <a:prstGeom prst="rect">
            <a:avLst/>
          </a:prstGeom>
        </p:spPr>
      </p:pic>
      <p:pic>
        <p:nvPicPr>
          <p:cNvPr id="13" name="Picture 12" descr="large_pp3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9" r="31772"/>
          <a:stretch/>
        </p:blipFill>
        <p:spPr>
          <a:xfrm>
            <a:off x="6667707" y="3943454"/>
            <a:ext cx="910090" cy="14272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45887" y="3953447"/>
            <a:ext cx="3580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DJI </a:t>
            </a:r>
            <a:r>
              <a:rPr lang="en-US" sz="1200" b="1" dirty="0" err="1" smtClean="0"/>
              <a:t>Matrice</a:t>
            </a:r>
            <a:r>
              <a:rPr lang="en-US" sz="1200" b="1" dirty="0" smtClean="0"/>
              <a:t> 100 + </a:t>
            </a:r>
            <a:r>
              <a:rPr lang="en-US" sz="1200" b="1" dirty="0" err="1" smtClean="0"/>
              <a:t>Zenmuse</a:t>
            </a:r>
            <a:r>
              <a:rPr lang="en-US" sz="1200" b="1" dirty="0" smtClean="0"/>
              <a:t> X3, XT</a:t>
            </a:r>
            <a:endParaRPr lang="en-US" sz="1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515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2200" dirty="0" err="1" smtClean="0"/>
              <a:t>HeatWave</a:t>
            </a:r>
            <a:r>
              <a:rPr lang="en-US" sz="2200" dirty="0" smtClean="0"/>
              <a:t>: A handheld 3D thermography system</a:t>
            </a:r>
            <a:r>
              <a:rPr lang="en-US" sz="2200" baseline="30000" dirty="0" smtClean="0"/>
              <a:t> [6]</a:t>
            </a:r>
            <a:endParaRPr lang="en-US" sz="22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exampl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644333"/>
            <a:ext cx="2878004" cy="4227068"/>
          </a:xfrm>
          <a:prstGeom prst="rect">
            <a:avLst/>
          </a:prstGeom>
        </p:spPr>
      </p:pic>
      <p:pic>
        <p:nvPicPr>
          <p:cNvPr id="8" name="Picture 7" descr="actualpaul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80" y="1644333"/>
            <a:ext cx="1425614" cy="1383507"/>
          </a:xfrm>
          <a:prstGeom prst="rect">
            <a:avLst/>
          </a:prstGeom>
        </p:spPr>
      </p:pic>
      <p:pic>
        <p:nvPicPr>
          <p:cNvPr id="9" name="Picture 8" descr="cases-3-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41" y="1644333"/>
            <a:ext cx="1488805" cy="1383507"/>
          </a:xfrm>
          <a:prstGeom prst="rect">
            <a:avLst/>
          </a:prstGeom>
        </p:spPr>
      </p:pic>
      <p:pic>
        <p:nvPicPr>
          <p:cNvPr id="10" name="Picture 9" descr="cases-3-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72" y="1644333"/>
            <a:ext cx="3038628" cy="2823716"/>
          </a:xfrm>
          <a:prstGeom prst="rect">
            <a:avLst/>
          </a:prstGeom>
        </p:spPr>
      </p:pic>
      <p:pic>
        <p:nvPicPr>
          <p:cNvPr id="11" name="Picture 10" descr="Screen Shot 2016-10-17 at 5.38.4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80" y="3064304"/>
            <a:ext cx="2471812" cy="14037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92980" y="4694852"/>
            <a:ext cx="5708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1" dirty="0" smtClean="0">
                <a:solidFill>
                  <a:srgbClr val="FFFFFF"/>
                </a:solidFill>
              </a:rPr>
              <a:t>“The </a:t>
            </a:r>
            <a:r>
              <a:rPr lang="en-US" sz="1200" i="1" dirty="0">
                <a:solidFill>
                  <a:srgbClr val="FFFFFF"/>
                </a:solidFill>
              </a:rPr>
              <a:t>output of </a:t>
            </a:r>
            <a:r>
              <a:rPr lang="en-US" sz="1200" i="1" dirty="0" err="1">
                <a:solidFill>
                  <a:srgbClr val="FFFFFF"/>
                </a:solidFill>
              </a:rPr>
              <a:t>HeatWave</a:t>
            </a:r>
            <a:r>
              <a:rPr lang="en-US" sz="1200" i="1" dirty="0">
                <a:solidFill>
                  <a:srgbClr val="FFFFFF"/>
                </a:solidFill>
              </a:rPr>
              <a:t> is a single complete 3D multispectral model with high accuracy, view independent augmented temperature and visible information to detect any appearance, shape, temperature or temporal changes within the environment. The dense, high-resolution 3D multispectral model can be visualized in either modality independently or both simultaneously using “Spectra” the world’s first 3D multispectral visualization toolbox developed by </a:t>
            </a:r>
            <a:r>
              <a:rPr lang="en-US" sz="1200" i="1" dirty="0" err="1">
                <a:solidFill>
                  <a:srgbClr val="FFFFFF"/>
                </a:solidFill>
              </a:rPr>
              <a:t>HeatWave’s</a:t>
            </a:r>
            <a:r>
              <a:rPr lang="en-US" sz="1200" i="1" dirty="0">
                <a:solidFill>
                  <a:srgbClr val="FFFFFF"/>
                </a:solidFill>
              </a:rPr>
              <a:t> team at Autonomous Systems</a:t>
            </a:r>
            <a:r>
              <a:rPr lang="en-US" sz="1200" i="1" dirty="0" smtClean="0">
                <a:solidFill>
                  <a:srgbClr val="FFFFFF"/>
                </a:solidFill>
              </a:rPr>
              <a:t>..”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baseline="30000" dirty="0" smtClean="0">
                <a:solidFill>
                  <a:srgbClr val="FFFFFF"/>
                </a:solidFill>
              </a:rPr>
              <a:t>[6]</a:t>
            </a:r>
            <a:endParaRPr lang="en-US" sz="1200" i="1" baseline="30000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121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2200" dirty="0" smtClean="0"/>
              <a:t>Low Cost Thermal Imaging System (for drones) </a:t>
            </a:r>
            <a:r>
              <a:rPr lang="en-US" sz="2200" baseline="30000" dirty="0" smtClean="0"/>
              <a:t>[7]</a:t>
            </a:r>
            <a:endParaRPr lang="en-US" sz="22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702544"/>
            <a:ext cx="6212315" cy="27958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598" y="4498399"/>
            <a:ext cx="86503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Low Cost Thermal Imaging System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Advanced Control and Intelligent Systems Laboratory (ACIS)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University of British Colombia</a:t>
            </a:r>
          </a:p>
          <a:p>
            <a:r>
              <a:rPr lang="en-US" sz="1400" dirty="0">
                <a:solidFill>
                  <a:srgbClr val="FFFFFF"/>
                </a:solidFill>
                <a:hlinkClick r:id="rId3"/>
              </a:rPr>
              <a:t>http://acis.ok.ubc.ca/?page_id=</a:t>
            </a:r>
            <a:r>
              <a:rPr lang="en-US" sz="1400" dirty="0" smtClean="0">
                <a:solidFill>
                  <a:srgbClr val="FFFFFF"/>
                </a:solidFill>
                <a:hlinkClick r:id="rId3"/>
              </a:rPr>
              <a:t>1165</a:t>
            </a:r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 smtClean="0">
              <a:solidFill>
                <a:srgbClr val="FFFFFF"/>
              </a:solidFill>
            </a:endParaRPr>
          </a:p>
          <a:p>
            <a:r>
              <a:rPr lang="en-US" sz="1400" i="1" dirty="0" smtClean="0">
                <a:solidFill>
                  <a:srgbClr val="FFFFFF"/>
                </a:solidFill>
              </a:rPr>
              <a:t>“ACIS </a:t>
            </a:r>
            <a:r>
              <a:rPr lang="en-US" sz="1400" i="1" dirty="0">
                <a:solidFill>
                  <a:srgbClr val="FFFFFF"/>
                </a:solidFill>
              </a:rPr>
              <a:t>is currently developing a lightweight low cost thermal imaging system for Unmanned Aerial Vehicles (UAVs). Applications for thermal cameras onboard UAVs include Search &amp; Rescue and forest fire monitoring</a:t>
            </a:r>
            <a:r>
              <a:rPr lang="en-US" sz="1400" i="1" dirty="0" smtClean="0">
                <a:solidFill>
                  <a:srgbClr val="FFFFFF"/>
                </a:solidFill>
              </a:rPr>
              <a:t>.” </a:t>
            </a:r>
            <a:r>
              <a:rPr lang="en-US" sz="1400" baseline="30000" dirty="0" smtClean="0">
                <a:solidFill>
                  <a:srgbClr val="FFFFFF"/>
                </a:solidFill>
              </a:rPr>
              <a:t>[7]</a:t>
            </a:r>
            <a:endParaRPr lang="en-US" sz="1400" baseline="30000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624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Outcomes (prototype)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working pipeline for photogrammetry with drones</a:t>
            </a:r>
          </a:p>
          <a:p>
            <a:pPr lvl="1"/>
            <a:r>
              <a:rPr lang="en-US" dirty="0" smtClean="0"/>
              <a:t>hardware: drone, cameras, control, etc.</a:t>
            </a:r>
          </a:p>
          <a:p>
            <a:pPr lvl="1"/>
            <a:r>
              <a:rPr lang="en-US" dirty="0" smtClean="0"/>
              <a:t>software: controlling, recording, stitching, viewing, etc.</a:t>
            </a:r>
          </a:p>
          <a:p>
            <a:pPr lvl="1"/>
            <a:r>
              <a:rPr lang="en-US" dirty="0"/>
              <a:t>process: setup, calibration, testing, scaling, </a:t>
            </a:r>
            <a:r>
              <a:rPr lang="en-US" dirty="0" smtClean="0"/>
              <a:t>workflow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3D models, both visible and thermal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 impressive enough prototype to warrant a professional experiment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Possibly acquire some useful analysis with models (?)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4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Attack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0"/>
            <a:ext cx="3657600" cy="426271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Acquire + configure drones with RGB cameras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Test RGB video capture of small object (car, etc.)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Process video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Use/write code to strip subset of frames from video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Identify any post-processing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Push frames to photogrammetry software for 3D model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Use off-the-shelf software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Use service/API if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View 3D model in off-the-shelf modeling software</a:t>
            </a:r>
          </a:p>
          <a:p>
            <a:pPr marL="1149350" lvl="2" indent="-457200">
              <a:buFont typeface="+mj-lt"/>
              <a:buAutoNum type="arabicPeriod"/>
            </a:pPr>
            <a:r>
              <a:rPr lang="en-US" dirty="0" smtClean="0"/>
              <a:t>Post process if necessary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705351" y="1981200"/>
            <a:ext cx="3657600" cy="426271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Acquire + configure IR camera</a:t>
            </a:r>
          </a:p>
          <a:p>
            <a:pPr marL="1028700" lvl="2" indent="-342900">
              <a:buFont typeface="+mj-lt"/>
              <a:buAutoNum type="arabicPeriod" startAt="6"/>
            </a:pPr>
            <a:r>
              <a:rPr lang="en-US" dirty="0" smtClean="0"/>
              <a:t>Wire camera</a:t>
            </a:r>
          </a:p>
          <a:p>
            <a:pPr marL="1028700" lvl="2" indent="-342900">
              <a:buFont typeface="+mj-lt"/>
              <a:buAutoNum type="arabicPeriod" startAt="6"/>
            </a:pPr>
            <a:r>
              <a:rPr lang="en-US" dirty="0" smtClean="0"/>
              <a:t>Test read IR data</a:t>
            </a:r>
          </a:p>
          <a:p>
            <a:pPr marL="1028700" lvl="2" indent="-342900">
              <a:buFont typeface="+mj-lt"/>
              <a:buAutoNum type="arabicPeriod" startAt="6"/>
            </a:pPr>
            <a:r>
              <a:rPr lang="en-US" dirty="0" smtClean="0"/>
              <a:t>Attach camera to drone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Repeat experiment of small object</a:t>
            </a:r>
            <a:br>
              <a:rPr lang="en-US" dirty="0" smtClean="0"/>
            </a:br>
            <a:r>
              <a:rPr lang="en-US" dirty="0" smtClean="0"/>
              <a:t>w/ both cameras attached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Confirm everything is working as expected before moving on to a building/site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Attempt experiment with residential property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Smooth any pre/post processing steps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Try a UCF / IST building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Get permission first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Make sure Joe is around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Collect all measurements,</a:t>
            </a:r>
            <a:br>
              <a:rPr lang="en-US" dirty="0" smtClean="0"/>
            </a:br>
            <a:r>
              <a:rPr lang="en-US" dirty="0" smtClean="0"/>
              <a:t>present results in paper and pres.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4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 Goals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ü"/>
            </a:pPr>
            <a:r>
              <a:rPr lang="en-US" u="sng" dirty="0" smtClean="0"/>
              <a:t>Visible energy to 3D geometry (standard photogrammetry):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Captured useable RGB video from drone (small object)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Stripped/processed select frames from RGB video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3D model from frames + photogrammetry software</a:t>
            </a:r>
          </a:p>
          <a:p>
            <a:pPr>
              <a:buFont typeface="Wingdings" charset="2"/>
              <a:buChar char="ü"/>
            </a:pPr>
            <a:r>
              <a:rPr lang="en-US" u="sng" dirty="0" smtClean="0"/>
              <a:t>IR energy to 3D geometry: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Captured useable IR video from drone (small object)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Stripped/processed select frames from </a:t>
            </a:r>
            <a:r>
              <a:rPr lang="en-US" dirty="0" smtClean="0"/>
              <a:t>IR video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/>
              <a:t>3D model from frames + photogrammetry </a:t>
            </a:r>
            <a:r>
              <a:rPr lang="en-US" dirty="0" smtClean="0"/>
              <a:t>software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Real experiment with building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Paper and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98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Drones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pic>
        <p:nvPicPr>
          <p:cNvPr id="7" name="Picture 6" descr="p2v-1e3f37918112a12ff9426e432b35a5e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004600"/>
            <a:ext cx="4579806" cy="28149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9463" y="4570110"/>
            <a:ext cx="381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hlinkClick r:id="rId3"/>
              </a:rPr>
              <a:t>DJI Phantom 2 Vision+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Flight time: 25m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Payload: </a:t>
            </a:r>
            <a:r>
              <a:rPr lang="en-US" dirty="0" smtClean="0">
                <a:solidFill>
                  <a:schemeClr val="bg1"/>
                </a:solidFill>
              </a:rPr>
              <a:t>300g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Frequency: 5.85Ghz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parrot_ar_drone_gps_edi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882475"/>
            <a:ext cx="4718939" cy="25305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6374" y="4570110"/>
            <a:ext cx="381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hlinkClick r:id="rId5"/>
              </a:rPr>
              <a:t>Parrot </a:t>
            </a:r>
            <a:r>
              <a:rPr lang="en-US" dirty="0" err="1" smtClean="0">
                <a:solidFill>
                  <a:schemeClr val="bg1"/>
                </a:solidFill>
                <a:hlinkClick r:id="rId5"/>
              </a:rPr>
              <a:t>AR.Drone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 2.0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Flight time: 12m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Payload: 100g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Frequency: 2.4Ghz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6985" y="5631939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[8]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7198" y="5631939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[8]</a:t>
            </a:r>
            <a:endParaRPr lang="en-US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1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av-photogrammetry-remote-sensing-asctec-falcon-8-3d-modelling-othophoto-georeferenced-gis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713419"/>
            <a:ext cx="5191438" cy="2921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IR_for_Building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73" y="2713419"/>
            <a:ext cx="3651313" cy="2921050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4305300" y="1776082"/>
            <a:ext cx="1292785" cy="1292785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9463" y="2097940"/>
            <a:ext cx="405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Photogrammetry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9649" y="2097940"/>
            <a:ext cx="405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Infrared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144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Visible</a:t>
            </a:r>
            <a:r>
              <a:rPr lang="en-US" dirty="0"/>
              <a:t> </a:t>
            </a:r>
            <a:r>
              <a:rPr lang="en-US" dirty="0" smtClean="0"/>
              <a:t>(RGB) Cameras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DIJ Phantom 2 Vision+ camera</a:t>
            </a:r>
          </a:p>
          <a:p>
            <a:pPr lvl="1"/>
            <a:r>
              <a:rPr lang="en-US" dirty="0" smtClean="0"/>
              <a:t>1920 </a:t>
            </a:r>
            <a:r>
              <a:rPr lang="en-US" dirty="0"/>
              <a:t>×</a:t>
            </a:r>
            <a:r>
              <a:rPr lang="en-US" dirty="0" smtClean="0"/>
              <a:t> 1080 </a:t>
            </a:r>
            <a:r>
              <a:rPr lang="en-US" dirty="0"/>
              <a:t>30p</a:t>
            </a:r>
          </a:p>
          <a:p>
            <a:pPr lvl="1"/>
            <a:r>
              <a:rPr lang="en-US" dirty="0" smtClean="0"/>
              <a:t>110°</a:t>
            </a:r>
            <a:r>
              <a:rPr lang="en-US" dirty="0"/>
              <a:t>/85° </a:t>
            </a:r>
            <a:r>
              <a:rPr lang="en-US" dirty="0" err="1"/>
              <a:t>h</a:t>
            </a:r>
            <a:r>
              <a:rPr lang="en-US" dirty="0" err="1" smtClean="0"/>
              <a:t>fov</a:t>
            </a:r>
            <a:r>
              <a:rPr lang="en-US" dirty="0" smtClean="0"/>
              <a:t>, 140mm f/2.8, ISO 100</a:t>
            </a:r>
          </a:p>
          <a:p>
            <a:r>
              <a:rPr lang="en-US" dirty="0" smtClean="0"/>
              <a:t>Parrot </a:t>
            </a:r>
            <a:r>
              <a:rPr lang="en-US" dirty="0" err="1" smtClean="0"/>
              <a:t>AR.Drone</a:t>
            </a:r>
            <a:r>
              <a:rPr lang="en-US" dirty="0" smtClean="0"/>
              <a:t> </a:t>
            </a:r>
            <a:r>
              <a:rPr lang="en-US" dirty="0"/>
              <a:t>2.0 Canon EOS 7D</a:t>
            </a:r>
            <a:endParaRPr lang="en-US" dirty="0" smtClean="0"/>
          </a:p>
          <a:p>
            <a:pPr lvl="1"/>
            <a:r>
              <a:rPr lang="en-US" dirty="0" smtClean="0"/>
              <a:t>1280 × 720 30p</a:t>
            </a:r>
          </a:p>
          <a:p>
            <a:pPr lvl="1"/>
            <a:r>
              <a:rPr lang="en-US" dirty="0" smtClean="0"/>
              <a:t>92° </a:t>
            </a:r>
            <a:r>
              <a:rPr lang="en-US" dirty="0" err="1" smtClean="0"/>
              <a:t>hfov</a:t>
            </a:r>
            <a:r>
              <a:rPr lang="en-US" dirty="0" smtClean="0"/>
              <a:t>, 38mm </a:t>
            </a:r>
            <a:r>
              <a:rPr lang="en-US" dirty="0"/>
              <a:t>f</a:t>
            </a:r>
            <a:r>
              <a:rPr lang="en-US" dirty="0" smtClean="0"/>
              <a:t>/5.6, ISO 160</a:t>
            </a:r>
            <a:endParaRPr lang="en-US" dirty="0"/>
          </a:p>
          <a:p>
            <a:r>
              <a:rPr lang="en-US" dirty="0" err="1" smtClean="0"/>
              <a:t>Tiffen</a:t>
            </a:r>
            <a:r>
              <a:rPr lang="en-US" dirty="0" smtClean="0"/>
              <a:t> Circular Polarizer Filter</a:t>
            </a:r>
          </a:p>
          <a:p>
            <a:pPr lvl="1"/>
            <a:r>
              <a:rPr lang="en-US" dirty="0" smtClean="0"/>
              <a:t>30mm</a:t>
            </a:r>
          </a:p>
          <a:p>
            <a:pPr lvl="1"/>
            <a:r>
              <a:rPr lang="en-US" dirty="0" smtClean="0"/>
              <a:t>“Filter can be rotated to achieve</a:t>
            </a:r>
            <a:br>
              <a:rPr lang="en-US" dirty="0" smtClean="0"/>
            </a:br>
            <a:r>
              <a:rPr lang="en-US" dirty="0" smtClean="0"/>
              <a:t>desired effect” (?)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8900-311-Screen-Shot-2014-04-09-at-123549-PM-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3987" r="8792" b="18503"/>
          <a:stretch/>
        </p:blipFill>
        <p:spPr>
          <a:xfrm>
            <a:off x="5998669" y="1990848"/>
            <a:ext cx="1281406" cy="1114730"/>
          </a:xfrm>
          <a:prstGeom prst="rect">
            <a:avLst/>
          </a:prstGeom>
        </p:spPr>
      </p:pic>
      <p:pic>
        <p:nvPicPr>
          <p:cNvPr id="9" name="Picture 8" descr="3031-large-parrot-3031jp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7" t="33333" r="41120" b="39153"/>
          <a:stretch/>
        </p:blipFill>
        <p:spPr>
          <a:xfrm>
            <a:off x="5998668" y="3290809"/>
            <a:ext cx="1281406" cy="1293914"/>
          </a:xfrm>
          <a:prstGeom prst="rect">
            <a:avLst/>
          </a:prstGeom>
        </p:spPr>
      </p:pic>
      <p:pic>
        <p:nvPicPr>
          <p:cNvPr id="10" name="Picture 9" descr="tiffen-77mm-circular-polarizer-polarizing-lens-filter_149763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67" y="4768004"/>
            <a:ext cx="1281407" cy="1281407"/>
          </a:xfrm>
          <a:prstGeom prst="rect">
            <a:avLst/>
          </a:prstGeom>
        </p:spPr>
      </p:pic>
      <p:pic>
        <p:nvPicPr>
          <p:cNvPr id="11" name="Picture 10" descr="polarizer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39" y="1990848"/>
            <a:ext cx="1486307" cy="11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1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IR (thermal) Camera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IMG_05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5840" y="2770909"/>
            <a:ext cx="4636655" cy="347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7645" y="1949824"/>
            <a:ext cx="7583488" cy="4007224"/>
          </a:xfrm>
        </p:spPr>
        <p:txBody>
          <a:bodyPr>
            <a:normAutofit/>
          </a:bodyPr>
          <a:lstStyle/>
          <a:p>
            <a:r>
              <a:rPr lang="en-US" dirty="0" err="1" smtClean="0"/>
              <a:t>FLiR</a:t>
            </a:r>
            <a:r>
              <a:rPr lang="en-US" dirty="0"/>
              <a:t> </a:t>
            </a:r>
            <a:r>
              <a:rPr lang="en-US" dirty="0" smtClean="0"/>
              <a:t>Lepton LWIR Imager (on breakout board)</a:t>
            </a:r>
          </a:p>
          <a:p>
            <a:pPr lvl="1"/>
            <a:r>
              <a:rPr lang="en-US" dirty="0"/>
              <a:t>80 × 60 active </a:t>
            </a:r>
            <a:r>
              <a:rPr lang="en-US" dirty="0" smtClean="0"/>
              <a:t>pixels</a:t>
            </a:r>
          </a:p>
          <a:p>
            <a:pPr lvl="1"/>
            <a:r>
              <a:rPr lang="en-US" dirty="0"/>
              <a:t>51° </a:t>
            </a:r>
            <a:r>
              <a:rPr lang="en-US" dirty="0" err="1" smtClean="0"/>
              <a:t>hfov</a:t>
            </a:r>
            <a:r>
              <a:rPr lang="en-US" dirty="0"/>
              <a:t>, 63.5° </a:t>
            </a:r>
            <a:r>
              <a:rPr lang="en-US" dirty="0" smtClean="0"/>
              <a:t>diagonal</a:t>
            </a:r>
            <a:endParaRPr lang="en-US" dirty="0"/>
          </a:p>
          <a:p>
            <a:pPr lvl="1"/>
            <a:r>
              <a:rPr lang="en-US" dirty="0" smtClean="0"/>
              <a:t>Wavelengths </a:t>
            </a:r>
            <a:r>
              <a:rPr lang="en-US" dirty="0"/>
              <a:t>8 to 14 </a:t>
            </a:r>
            <a:r>
              <a:rPr lang="en-US" dirty="0" err="1"/>
              <a:t>μm</a:t>
            </a:r>
            <a:endParaRPr lang="en-US" dirty="0"/>
          </a:p>
          <a:p>
            <a:pPr lvl="1"/>
            <a:r>
              <a:rPr lang="en-US" dirty="0" smtClean="0"/>
              <a:t>Thermal </a:t>
            </a:r>
            <a:r>
              <a:rPr lang="en-US" dirty="0"/>
              <a:t>sensitivity &lt;50 </a:t>
            </a:r>
            <a:r>
              <a:rPr lang="en-US" dirty="0" err="1"/>
              <a:t>mK</a:t>
            </a:r>
            <a:endParaRPr lang="en-US" dirty="0"/>
          </a:p>
        </p:txBody>
      </p:sp>
      <p:pic>
        <p:nvPicPr>
          <p:cNvPr id="10" name="Picture 9" descr="13233-0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9694"/>
          <a:stretch/>
        </p:blipFill>
        <p:spPr>
          <a:xfrm>
            <a:off x="1125826" y="4139473"/>
            <a:ext cx="2551706" cy="21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IR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7645" y="1949824"/>
            <a:ext cx="7583488" cy="400722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 2 Model B v1.1 (2014)</a:t>
            </a:r>
          </a:p>
          <a:p>
            <a:pPr lvl="1"/>
            <a:r>
              <a:rPr lang="en-US" dirty="0" smtClean="0"/>
              <a:t>Broadcom BCM2836 ARMv7 Cortex-A7 4core 900MHz</a:t>
            </a:r>
          </a:p>
          <a:p>
            <a:pPr lvl="1"/>
            <a:r>
              <a:rPr lang="en-US" dirty="0" smtClean="0"/>
              <a:t>512MB RAM</a:t>
            </a:r>
          </a:p>
          <a:p>
            <a:pPr lvl="1"/>
            <a:r>
              <a:rPr lang="en-US" dirty="0" smtClean="0"/>
              <a:t>Micro SD card</a:t>
            </a:r>
          </a:p>
          <a:p>
            <a:pPr lvl="1"/>
            <a:r>
              <a:rPr lang="en-US" dirty="0" smtClean="0"/>
              <a:t>40pin GPIO</a:t>
            </a:r>
          </a:p>
          <a:p>
            <a:pPr lvl="1"/>
            <a:r>
              <a:rPr lang="en-US" dirty="0" smtClean="0"/>
              <a:t>4 USB ports</a:t>
            </a:r>
          </a:p>
          <a:p>
            <a:pPr lvl="1"/>
            <a:r>
              <a:rPr lang="en-US" dirty="0" smtClean="0"/>
              <a:t>CSI camera port</a:t>
            </a:r>
          </a:p>
          <a:p>
            <a:pPr lvl="1"/>
            <a:r>
              <a:rPr lang="en-US" dirty="0" smtClean="0"/>
              <a:t>DSI display port</a:t>
            </a:r>
          </a:p>
          <a:p>
            <a:pPr lvl="1"/>
            <a:r>
              <a:rPr lang="en-US" dirty="0" smtClean="0"/>
              <a:t>HDMI</a:t>
            </a:r>
          </a:p>
          <a:p>
            <a:pPr lvl="1"/>
            <a:r>
              <a:rPr lang="en-US" dirty="0" smtClean="0"/>
              <a:t>Micro USB power</a:t>
            </a:r>
            <a:endParaRPr lang="en-US" dirty="0"/>
          </a:p>
        </p:txBody>
      </p:sp>
      <p:pic>
        <p:nvPicPr>
          <p:cNvPr id="8" name="Picture 7" descr="100437_2_e7a28df2-0ef5-4423-94f3-7f04ebd9e6c1_1024x10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273" y="2801773"/>
            <a:ext cx="4776094" cy="3442145"/>
          </a:xfrm>
          <a:prstGeom prst="rect">
            <a:avLst/>
          </a:prstGeom>
        </p:spPr>
      </p:pic>
      <p:pic>
        <p:nvPicPr>
          <p:cNvPr id="9" name="Picture 8" descr="fkv7sbA9iP42L0vVQiOigpPD80Nr5oObyNN6YVzE5VPDhNISZMHp8haNNuz68eDw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19" y="473592"/>
            <a:ext cx="965241" cy="965241"/>
          </a:xfrm>
          <a:prstGeom prst="rect">
            <a:avLst/>
          </a:prstGeom>
        </p:spPr>
      </p:pic>
      <p:pic>
        <p:nvPicPr>
          <p:cNvPr id="10" name="Picture 9" descr="raspberry-pi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1" y="473592"/>
            <a:ext cx="716905" cy="900691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7320906" y="696840"/>
            <a:ext cx="473364" cy="47336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6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Power Source (1)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 descr="batter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6"/>
          <a:stretch/>
        </p:blipFill>
        <p:spPr>
          <a:xfrm>
            <a:off x="4443847" y="2306101"/>
            <a:ext cx="4457700" cy="2541358"/>
          </a:xfrm>
          <a:prstGeom prst="rect">
            <a:avLst/>
          </a:prstGeom>
        </p:spPr>
      </p:pic>
      <p:pic>
        <p:nvPicPr>
          <p:cNvPr id="10" name="Picture 9" descr="1385-0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67" y="4847459"/>
            <a:ext cx="2494280" cy="1871996"/>
          </a:xfrm>
          <a:prstGeom prst="rect">
            <a:avLst/>
          </a:prstGeom>
        </p:spPr>
      </p:pic>
      <p:pic>
        <p:nvPicPr>
          <p:cNvPr id="11" name="Picture 10" descr="batter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b="40245"/>
          <a:stretch/>
        </p:blipFill>
        <p:spPr>
          <a:xfrm>
            <a:off x="4443847" y="1949824"/>
            <a:ext cx="4457700" cy="114435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7645" y="1949824"/>
            <a:ext cx="7583488" cy="4294094"/>
          </a:xfrm>
        </p:spPr>
        <p:txBody>
          <a:bodyPr>
            <a:normAutofit/>
          </a:bodyPr>
          <a:lstStyle/>
          <a:p>
            <a:r>
              <a:rPr lang="en-US" dirty="0" smtClean="0"/>
              <a:t>Shenzhen PKCELL LP803860 battery (x2)</a:t>
            </a:r>
          </a:p>
          <a:p>
            <a:pPr lvl="1"/>
            <a:r>
              <a:rPr lang="en-US" dirty="0"/>
              <a:t>Lithium ion </a:t>
            </a:r>
            <a:r>
              <a:rPr lang="en-US" dirty="0" smtClean="0"/>
              <a:t>polymer (</a:t>
            </a:r>
            <a:r>
              <a:rPr lang="en-US" dirty="0" err="1" smtClean="0"/>
              <a:t>LiPo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3.7v (4.2v max charge)</a:t>
            </a:r>
          </a:p>
          <a:p>
            <a:pPr lvl="1"/>
            <a:r>
              <a:rPr lang="en-US" dirty="0" smtClean="0"/>
              <a:t>2000mAh</a:t>
            </a:r>
          </a:p>
          <a:p>
            <a:pPr lvl="1"/>
            <a:r>
              <a:rPr lang="en-US" dirty="0" smtClean="0"/>
              <a:t>USB charger (100-500mA)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UBEC DC/DC 5v Step-Down (Buck) Converter</a:t>
            </a:r>
          </a:p>
          <a:p>
            <a:pPr lvl="1"/>
            <a:r>
              <a:rPr lang="en-US" dirty="0" smtClean="0"/>
              <a:t>Raspberry Pi needs 5v to support </a:t>
            </a:r>
            <a:r>
              <a:rPr lang="en-US" dirty="0" err="1" smtClean="0"/>
              <a:t>perhiperals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777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Equipment: Power Source (2)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PowerPi_Bplus_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87" y="2147698"/>
            <a:ext cx="5133150" cy="4003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599" y="1651108"/>
            <a:ext cx="8096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http://andicelabs.com/shop/andicelabs/power-pi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2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Payload Estimate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80036"/>
              </p:ext>
            </p:extLst>
          </p:nvPr>
        </p:nvGraphicFramePr>
        <p:xfrm>
          <a:off x="1524001" y="2632364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272"/>
                <a:gridCol w="23437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equipment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weight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RPi</a:t>
                      </a:r>
                      <a:r>
                        <a:rPr lang="en-US" baseline="0" dirty="0" smtClean="0"/>
                        <a:t> controller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40g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LiPo</a:t>
                      </a:r>
                      <a:r>
                        <a:rPr lang="en-US" dirty="0" smtClean="0"/>
                        <a:t> battery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48g  x2 = 96g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UBEC step-down</a:t>
                      </a:r>
                      <a:r>
                        <a:rPr lang="en-US" baseline="0" dirty="0" smtClean="0"/>
                        <a:t> converter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&lt; 10g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IR camera</a:t>
                      </a:r>
                      <a:r>
                        <a:rPr lang="en-US" baseline="0" dirty="0" smtClean="0"/>
                        <a:t> +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&lt; 10g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switch + wires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&lt; 15g</a:t>
                      </a:r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weight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&lt; 170g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264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Drone Control:</a:t>
            </a:r>
          </a:p>
          <a:p>
            <a:pPr lvl="2"/>
            <a:r>
              <a:rPr lang="en-US" dirty="0" smtClean="0"/>
              <a:t>DJI controller + DJI Vision </a:t>
            </a:r>
            <a:r>
              <a:rPr lang="en-US" dirty="0" err="1" smtClean="0"/>
              <a:t>iOS</a:t>
            </a:r>
            <a:r>
              <a:rPr lang="en-US" dirty="0" smtClean="0"/>
              <a:t> app for Phantom 2 Vision+</a:t>
            </a:r>
          </a:p>
          <a:p>
            <a:pPr lvl="2"/>
            <a:r>
              <a:rPr lang="en-US" dirty="0" err="1" smtClean="0"/>
              <a:t>UgCS</a:t>
            </a:r>
            <a:r>
              <a:rPr lang="en-US" dirty="0" smtClean="0"/>
              <a:t> Ground Station for both Phantom or Parrot</a:t>
            </a:r>
          </a:p>
          <a:p>
            <a:r>
              <a:rPr lang="en-US" dirty="0" smtClean="0"/>
              <a:t>IR Camera Controller:</a:t>
            </a:r>
          </a:p>
          <a:p>
            <a:pPr lvl="2"/>
            <a:r>
              <a:rPr lang="en-US" dirty="0" smtClean="0"/>
              <a:t>Fedora Linux + Raspberry PI API</a:t>
            </a:r>
          </a:p>
          <a:p>
            <a:pPr lvl="2"/>
            <a:r>
              <a:rPr lang="en-US" dirty="0" err="1" smtClean="0"/>
              <a:t>FLiR</a:t>
            </a:r>
            <a:r>
              <a:rPr lang="en-US" dirty="0" smtClean="0"/>
              <a:t> Lepton sample source (C/C++) + </a:t>
            </a:r>
            <a:r>
              <a:rPr lang="en-US" dirty="0" err="1" smtClean="0"/>
              <a:t>Netpbm</a:t>
            </a:r>
            <a:r>
              <a:rPr lang="en-US" dirty="0" smtClean="0"/>
              <a:t> lib</a:t>
            </a:r>
          </a:p>
          <a:p>
            <a:r>
              <a:rPr lang="en-US" dirty="0" smtClean="0"/>
              <a:t>Video Frame Processing: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ython + </a:t>
            </a:r>
            <a:r>
              <a:rPr lang="en-US" dirty="0" err="1" smtClean="0"/>
              <a:t>ffmpy</a:t>
            </a:r>
            <a:r>
              <a:rPr lang="en-US" dirty="0" smtClean="0"/>
              <a:t> (</a:t>
            </a:r>
            <a:r>
              <a:rPr lang="en-US" dirty="0" err="1" smtClean="0"/>
              <a:t>ffmpeg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Photogrammetry:</a:t>
            </a:r>
          </a:p>
          <a:p>
            <a:pPr lvl="2"/>
            <a:r>
              <a:rPr lang="en-US" dirty="0" smtClean="0"/>
              <a:t>Autodesk Remake</a:t>
            </a:r>
          </a:p>
          <a:p>
            <a:pPr lvl="2"/>
            <a:r>
              <a:rPr lang="en-US" dirty="0" err="1" smtClean="0"/>
              <a:t>Agisoft</a:t>
            </a:r>
            <a:r>
              <a:rPr lang="en-US" dirty="0" smtClean="0"/>
              <a:t> </a:t>
            </a:r>
            <a:r>
              <a:rPr lang="en-US" dirty="0" err="1" smtClean="0"/>
              <a:t>PhotoScan</a:t>
            </a:r>
            <a:r>
              <a:rPr lang="en-US" dirty="0" smtClean="0"/>
              <a:t> Pro</a:t>
            </a:r>
          </a:p>
          <a:p>
            <a:pPr lvl="2"/>
            <a:r>
              <a:rPr lang="en-US" dirty="0" smtClean="0"/>
              <a:t>3DF Zephyr Pro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3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Rig (mockup)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pic>
        <p:nvPicPr>
          <p:cNvPr id="7" name="Picture 6" descr="p2v-1e3f37918112a12ff9426e432b35a5e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734524"/>
            <a:ext cx="4579806" cy="2814996"/>
          </a:xfrm>
          <a:prstGeom prst="rect">
            <a:avLst/>
          </a:prstGeom>
        </p:spPr>
      </p:pic>
      <p:pic>
        <p:nvPicPr>
          <p:cNvPr id="8" name="Picture 7" descr="wir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03959" y="4433229"/>
            <a:ext cx="1711939" cy="2282584"/>
          </a:xfrm>
          <a:prstGeom prst="rect">
            <a:avLst/>
          </a:prstGeom>
        </p:spPr>
      </p:pic>
      <p:pic>
        <p:nvPicPr>
          <p:cNvPr id="9" name="Picture 8" descr="3064-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18387" y="4932103"/>
            <a:ext cx="1711938" cy="1284836"/>
          </a:xfrm>
          <a:prstGeom prst="rect">
            <a:avLst/>
          </a:prstGeom>
        </p:spPr>
      </p:pic>
      <p:pic>
        <p:nvPicPr>
          <p:cNvPr id="10" name="Picture 9" descr="tiffen-77mm-circular-polarizer-polarizing-lens-filter_149763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95" y="4718552"/>
            <a:ext cx="455277" cy="455277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3831936" y="4052588"/>
            <a:ext cx="473364" cy="47336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11"/>
          <p:cNvSpPr/>
          <p:nvPr/>
        </p:nvSpPr>
        <p:spPr>
          <a:xfrm>
            <a:off x="2434595" y="4052588"/>
            <a:ext cx="473364" cy="47336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Phantom2Radio_250pics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8"/>
          <a:stretch/>
        </p:blipFill>
        <p:spPr>
          <a:xfrm>
            <a:off x="5356478" y="1734524"/>
            <a:ext cx="1944743" cy="22074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8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Therminator</a:t>
            </a:r>
            <a:r>
              <a:rPr lang="en-US" dirty="0" smtClean="0"/>
              <a:t> ™</a:t>
            </a:r>
            <a:endParaRPr lang="en-US" dirty="0"/>
          </a:p>
        </p:txBody>
      </p:sp>
      <p:pic>
        <p:nvPicPr>
          <p:cNvPr id="9" name="Picture 8" descr="therminator_fron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3565"/>
          <a:stretch/>
        </p:blipFill>
        <p:spPr>
          <a:xfrm>
            <a:off x="519101" y="3503996"/>
            <a:ext cx="2681559" cy="3105047"/>
          </a:xfrm>
          <a:prstGeom prst="rect">
            <a:avLst/>
          </a:prstGeom>
        </p:spPr>
      </p:pic>
      <p:pic>
        <p:nvPicPr>
          <p:cNvPr id="10" name="Picture 9" descr="therminator_lef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4"/>
          <a:stretch/>
        </p:blipFill>
        <p:spPr>
          <a:xfrm>
            <a:off x="3290276" y="3503996"/>
            <a:ext cx="2433771" cy="3105047"/>
          </a:xfrm>
          <a:prstGeom prst="rect">
            <a:avLst/>
          </a:prstGeom>
        </p:spPr>
      </p:pic>
      <p:pic>
        <p:nvPicPr>
          <p:cNvPr id="11" name="Picture 10" descr="therminator_bac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/>
        </p:blipFill>
        <p:spPr>
          <a:xfrm>
            <a:off x="5854228" y="3503996"/>
            <a:ext cx="2614075" cy="3105047"/>
          </a:xfrm>
          <a:prstGeom prst="rect">
            <a:avLst/>
          </a:prstGeom>
        </p:spPr>
      </p:pic>
      <p:pic>
        <p:nvPicPr>
          <p:cNvPr id="8" name="Picture 7" descr="therminator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90" b="17725"/>
          <a:stretch/>
        </p:blipFill>
        <p:spPr>
          <a:xfrm>
            <a:off x="2097832" y="1612487"/>
            <a:ext cx="4656377" cy="273081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11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Polarizing Lens (30mm)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polarize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072409"/>
            <a:ext cx="4225636" cy="3169227"/>
          </a:xfrm>
          <a:prstGeom prst="rect">
            <a:avLst/>
          </a:prstGeom>
        </p:spPr>
      </p:pic>
      <p:pic>
        <p:nvPicPr>
          <p:cNvPr id="8" name="Picture 7" descr="polarizer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55" y="2072410"/>
            <a:ext cx="4225635" cy="31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5182482"/>
            <a:ext cx="7583488" cy="941239"/>
          </a:xfrm>
        </p:spPr>
        <p:txBody>
          <a:bodyPr>
            <a:normAutofit/>
          </a:bodyPr>
          <a:lstStyle/>
          <a:p>
            <a:r>
              <a:rPr lang="en-US" dirty="0" smtClean="0"/>
              <a:t>Buildings (+ manufacturing for construction) accounts for at least 50% of energy use in the world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chap_1_chart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696625"/>
            <a:ext cx="8763008" cy="3134310"/>
          </a:xfrm>
          <a:prstGeom prst="rect">
            <a:avLst/>
          </a:prstGeom>
        </p:spPr>
      </p:pic>
      <p:pic>
        <p:nvPicPr>
          <p:cNvPr id="8" name="Picture 7" descr="cranes_on_beijing_skyline_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665851"/>
            <a:ext cx="8775709" cy="49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IR Capture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ir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754908"/>
            <a:ext cx="3327401" cy="4436534"/>
          </a:xfrm>
          <a:prstGeom prst="rect">
            <a:avLst/>
          </a:prstGeom>
        </p:spPr>
      </p:pic>
      <p:pic>
        <p:nvPicPr>
          <p:cNvPr id="8" name="Picture 7" descr="ir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754908"/>
            <a:ext cx="3327400" cy="4436534"/>
          </a:xfrm>
          <a:prstGeom prst="rect">
            <a:avLst/>
          </a:prstGeom>
        </p:spPr>
      </p:pic>
      <p:pic>
        <p:nvPicPr>
          <p:cNvPr id="9" name="Picture 8" descr="ir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79" y="2990274"/>
            <a:ext cx="2719974" cy="176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Drone Flying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flyin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5" y="1664560"/>
            <a:ext cx="4395096" cy="2472241"/>
          </a:xfrm>
          <a:prstGeom prst="rect">
            <a:avLst/>
          </a:prstGeom>
        </p:spPr>
      </p:pic>
      <p:pic>
        <p:nvPicPr>
          <p:cNvPr id="8" name="Picture 7" descr="flying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5" y="4136801"/>
            <a:ext cx="4395096" cy="247224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50003" y="3397999"/>
            <a:ext cx="757115" cy="773545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19277" y="5090281"/>
            <a:ext cx="757115" cy="773545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nonam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664560"/>
            <a:ext cx="3708362" cy="49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3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rame-00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906593"/>
            <a:ext cx="3026578" cy="1702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Captures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frame-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3" y="1697180"/>
            <a:ext cx="3004513" cy="1690039"/>
          </a:xfrm>
          <a:prstGeom prst="rect">
            <a:avLst/>
          </a:prstGeom>
        </p:spPr>
      </p:pic>
      <p:pic>
        <p:nvPicPr>
          <p:cNvPr id="8" name="Picture 7" descr="frame-0001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97181"/>
            <a:ext cx="3026578" cy="1702450"/>
          </a:xfrm>
          <a:prstGeom prst="rect">
            <a:avLst/>
          </a:prstGeom>
        </p:spPr>
      </p:pic>
      <p:pic>
        <p:nvPicPr>
          <p:cNvPr id="9" name="Picture 8" descr="frame-001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4" y="4914748"/>
            <a:ext cx="3012080" cy="1694295"/>
          </a:xfrm>
          <a:prstGeom prst="rect">
            <a:avLst/>
          </a:prstGeom>
        </p:spPr>
      </p:pic>
      <p:pic>
        <p:nvPicPr>
          <p:cNvPr id="10" name="Picture 9" descr="frame-0019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4" y="1697181"/>
            <a:ext cx="3004512" cy="1690038"/>
          </a:xfrm>
          <a:prstGeom prst="rect">
            <a:avLst/>
          </a:prstGeom>
        </p:spPr>
      </p:pic>
      <p:pic>
        <p:nvPicPr>
          <p:cNvPr id="12" name="Picture 11" descr="frame-0029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3" y="3399631"/>
            <a:ext cx="3058266" cy="1720274"/>
          </a:xfrm>
          <a:prstGeom prst="rect">
            <a:avLst/>
          </a:prstGeom>
        </p:spPr>
      </p:pic>
      <p:pic>
        <p:nvPicPr>
          <p:cNvPr id="13" name="Picture 12" descr="frame-0039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399632"/>
            <a:ext cx="3026578" cy="1702450"/>
          </a:xfrm>
          <a:prstGeom prst="rect">
            <a:avLst/>
          </a:prstGeom>
        </p:spPr>
      </p:pic>
      <p:pic>
        <p:nvPicPr>
          <p:cNvPr id="11" name="Picture 10" descr="frame-0022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4" y="3399631"/>
            <a:ext cx="3004512" cy="1690038"/>
          </a:xfrm>
          <a:prstGeom prst="rect">
            <a:avLst/>
          </a:prstGeom>
        </p:spPr>
      </p:pic>
      <p:pic>
        <p:nvPicPr>
          <p:cNvPr id="15" name="Picture 14" descr="frame-0022(1)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4" y="4906593"/>
            <a:ext cx="3004512" cy="16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6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Method: Resolution Experiment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 descr="car-1 (1024x576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0" y="1587631"/>
            <a:ext cx="2996378" cy="1685463"/>
          </a:xfrm>
          <a:prstGeom prst="rect">
            <a:avLst/>
          </a:prstGeom>
        </p:spPr>
      </p:pic>
      <p:pic>
        <p:nvPicPr>
          <p:cNvPr id="8" name="Picture 7" descr="car-1 (downscaled) (1024x576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9" y="3725994"/>
            <a:ext cx="1016000" cy="571500"/>
          </a:xfrm>
          <a:prstGeom prst="rect">
            <a:avLst/>
          </a:prstGeom>
        </p:spPr>
      </p:pic>
      <p:pic>
        <p:nvPicPr>
          <p:cNvPr id="9" name="Picture 8" descr="car-1 (upscaled) (1024x576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9" y="4669981"/>
            <a:ext cx="2998859" cy="1686858"/>
          </a:xfrm>
          <a:prstGeom prst="rect">
            <a:avLst/>
          </a:prstGeom>
        </p:spPr>
      </p:pic>
      <p:pic>
        <p:nvPicPr>
          <p:cNvPr id="10" name="Picture 9" descr="car-1 (diff) (1024x576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76" y="3171011"/>
            <a:ext cx="2998859" cy="1686858"/>
          </a:xfrm>
          <a:prstGeom prst="rect">
            <a:avLst/>
          </a:prstGeom>
        </p:spPr>
      </p:pic>
      <p:pic>
        <p:nvPicPr>
          <p:cNvPr id="11" name="Picture 10" descr="car-1 (diff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793" y="3184889"/>
            <a:ext cx="2974187" cy="16729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82154" y="4550262"/>
            <a:ext cx="145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</a:rPr>
              <a:t>1024 x 576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61399" y="4546009"/>
            <a:ext cx="145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</a:rPr>
              <a:t>1920 x 1080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453042" y="3399575"/>
            <a:ext cx="418783" cy="234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476192" y="4366709"/>
            <a:ext cx="372486" cy="234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31414" y="3273094"/>
            <a:ext cx="139997" cy="1396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2471411" y="3870696"/>
            <a:ext cx="338930" cy="2565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1417958" y="3817218"/>
            <a:ext cx="145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diff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44588" y="1587631"/>
            <a:ext cx="5474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Downscale a high res photo to equivalent resolution of IR camera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Upscale it back to original resolution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Measure loss of accuracy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Intensity map shows amount difference per pixel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3364" y="5117252"/>
            <a:ext cx="447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</a:t>
            </a:r>
            <a:r>
              <a:rPr lang="en-US" dirty="0" smtClean="0">
                <a:solidFill>
                  <a:srgbClr val="FFFFFF"/>
                </a:solidFill>
              </a:rPr>
              <a:t>oss of accuracy is comparable at various resolutions, indicating that we don’t have to upscale IR photos to highest resolution.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49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 animBg="1"/>
      <p:bldP spid="14" grpId="0" animBg="1"/>
      <p:bldP spid="16" grpId="0" animBg="1"/>
      <p:bldP spid="15" grpId="0" animBg="1"/>
      <p:bldP spid="17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Method: Resolution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048" y="1825081"/>
            <a:ext cx="7583488" cy="6018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https://rosettacode.org/wiki/Percentage_difference_between_images#</a:t>
            </a:r>
            <a:r>
              <a:rPr lang="en-US" sz="1600" dirty="0" smtClean="0">
                <a:hlinkClick r:id="rId2"/>
              </a:rPr>
              <a:t>Python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 descr="Screen Shot 2016-11-07 at 2.37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1651"/>
            <a:ext cx="9144000" cy="43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1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110</a:t>
            </a:r>
            <a:r>
              <a:rPr lang="en-US" dirty="0"/>
              <a:t>°</a:t>
            </a:r>
            <a:r>
              <a:rPr lang="en-US" dirty="0" smtClean="0"/>
              <a:t> HFOV of Phantom 2V+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BasketBallHoop Rend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8" y="4554185"/>
            <a:ext cx="5238169" cy="1694215"/>
          </a:xfrm>
          <a:prstGeom prst="rect">
            <a:avLst/>
          </a:prstGeom>
        </p:spPr>
      </p:pic>
      <p:pic>
        <p:nvPicPr>
          <p:cNvPr id="9" name="Picture 8" descr="frame-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1" y="1580774"/>
            <a:ext cx="3790155" cy="2131962"/>
          </a:xfrm>
          <a:prstGeom prst="rect">
            <a:avLst/>
          </a:prstGeom>
        </p:spPr>
      </p:pic>
      <p:pic>
        <p:nvPicPr>
          <p:cNvPr id="10" name="Picture 9" descr="frame-00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6" y="1785630"/>
            <a:ext cx="3805906" cy="2140822"/>
          </a:xfrm>
          <a:prstGeom prst="rect">
            <a:avLst/>
          </a:prstGeom>
        </p:spPr>
      </p:pic>
      <p:pic>
        <p:nvPicPr>
          <p:cNvPr id="11" name="Picture 10" descr="frame-00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82" y="1973972"/>
            <a:ext cx="3827368" cy="21528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53050" y="3757534"/>
            <a:ext cx="83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 . 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PhotoScan_logo_Scaled-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02" y="2896974"/>
            <a:ext cx="2514335" cy="2285759"/>
          </a:xfrm>
          <a:prstGeom prst="rect">
            <a:avLst/>
          </a:prstGeom>
        </p:spPr>
      </p:pic>
      <p:sp>
        <p:nvSpPr>
          <p:cNvPr id="14" name="Bent Arrow 13"/>
          <p:cNvSpPr/>
          <p:nvPr/>
        </p:nvSpPr>
        <p:spPr>
          <a:xfrm rot="10800000">
            <a:off x="6059566" y="5343834"/>
            <a:ext cx="771095" cy="65251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5400000">
            <a:off x="6118854" y="2196228"/>
            <a:ext cx="771095" cy="65251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Smiley Face 16"/>
          <p:cNvSpPr/>
          <p:nvPr/>
        </p:nvSpPr>
        <p:spPr>
          <a:xfrm>
            <a:off x="276113" y="5057990"/>
            <a:ext cx="814350" cy="794032"/>
          </a:xfrm>
          <a:prstGeom prst="smileyFace">
            <a:avLst>
              <a:gd name="adj" fmla="val -46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6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110</a:t>
            </a:r>
            <a:r>
              <a:rPr lang="en-US" dirty="0"/>
              <a:t>°</a:t>
            </a:r>
            <a:r>
              <a:rPr lang="en-US" dirty="0" smtClean="0"/>
              <a:t> HFOV of Phantom 2V+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 descr="BasketBallCourt Rend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6291"/>
            <a:ext cx="9144000" cy="294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4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Lens Correction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49824"/>
            <a:ext cx="7583488" cy="86255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Andrew Shears  “Geography &amp; Mapping/GIS Dude”</a:t>
            </a:r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http</a:t>
            </a:r>
            <a:r>
              <a:rPr lang="en-US" dirty="0" smtClean="0">
                <a:hlinkClick r:id="rId2"/>
              </a:rPr>
              <a:t>://andrewshears.com</a:t>
            </a:r>
            <a:r>
              <a:rPr lang="en-US" dirty="0">
                <a:hlinkClick r:id="rId2"/>
              </a:rPr>
              <a:t>/2014/10/08/lens-correction-on-dji-phantom-2-vision-for-</a:t>
            </a:r>
            <a:r>
              <a:rPr lang="en-US" dirty="0" smtClean="0">
                <a:hlinkClick r:id="rId2"/>
              </a:rPr>
              <a:t>mapping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2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" y="3411909"/>
            <a:ext cx="3588564" cy="2021558"/>
          </a:xfrm>
          <a:prstGeom prst="rect">
            <a:avLst/>
          </a:prstGeom>
        </p:spPr>
      </p:pic>
      <p:pic>
        <p:nvPicPr>
          <p:cNvPr id="8" name="Picture 7" descr="uavlenscorrection0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079508"/>
            <a:ext cx="3276600" cy="2655809"/>
          </a:xfrm>
          <a:prstGeom prst="rect">
            <a:avLst/>
          </a:prstGeom>
        </p:spPr>
      </p:pic>
      <p:pic>
        <p:nvPicPr>
          <p:cNvPr id="9" name="Picture 8" descr="200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93" y="3587649"/>
            <a:ext cx="3276600" cy="184581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60701" y="3587649"/>
            <a:ext cx="635020" cy="302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49890" y="3587649"/>
            <a:ext cx="635020" cy="302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Set FOV to 85</a:t>
            </a:r>
            <a:r>
              <a:rPr lang="en-US" dirty="0"/>
              <a:t>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38</a:t>
            </a:fld>
            <a:endParaRPr lang="en-US"/>
          </a:p>
        </p:txBody>
      </p:sp>
      <p:pic>
        <p:nvPicPr>
          <p:cNvPr id="13" name="Picture 12" descr="Screen Shot 2016-11-07 at 2.2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27" y="2432030"/>
            <a:ext cx="4196451" cy="1998637"/>
          </a:xfrm>
          <a:prstGeom prst="rect">
            <a:avLst/>
          </a:prstGeom>
        </p:spPr>
      </p:pic>
      <p:pic>
        <p:nvPicPr>
          <p:cNvPr id="15" name="Picture 14" descr="frame-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178254"/>
            <a:ext cx="3800765" cy="2137930"/>
          </a:xfrm>
          <a:prstGeom prst="rect">
            <a:avLst/>
          </a:prstGeom>
        </p:spPr>
      </p:pic>
      <p:pic>
        <p:nvPicPr>
          <p:cNvPr id="16" name="Picture 15" descr="frame-00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7" y="3127512"/>
            <a:ext cx="3689413" cy="2075295"/>
          </a:xfrm>
          <a:prstGeom prst="rect">
            <a:avLst/>
          </a:prstGeom>
        </p:spPr>
      </p:pic>
      <p:pic>
        <p:nvPicPr>
          <p:cNvPr id="17" name="Picture 16" descr="frame-003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21" y="4165160"/>
            <a:ext cx="3525837" cy="198328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23034" y="4165160"/>
            <a:ext cx="635020" cy="302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4907" y="4763505"/>
            <a:ext cx="3352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FFFF"/>
                </a:solidFill>
              </a:rPr>
              <a:t>Isotropic materials are not good candidates for photogrammetry because objects appear the same from multiple directions.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9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Manual Control of Drone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at drone alone is insufficient</a:t>
            </a:r>
          </a:p>
          <a:p>
            <a:pPr lvl="1"/>
            <a:r>
              <a:rPr lang="en-US" dirty="0" smtClean="0"/>
              <a:t>Cannot ensure object is centered in view</a:t>
            </a:r>
          </a:p>
          <a:p>
            <a:r>
              <a:rPr lang="en-US" dirty="0" smtClean="0"/>
              <a:t>Looking at mobile device camera feed is insufficient</a:t>
            </a:r>
          </a:p>
          <a:p>
            <a:pPr lvl="1"/>
            <a:r>
              <a:rPr lang="en-US" dirty="0" smtClean="0"/>
              <a:t>Cannot see objects near drone</a:t>
            </a:r>
          </a:p>
          <a:p>
            <a:r>
              <a:rPr lang="en-US" dirty="0" smtClean="0"/>
              <a:t>Flying drone manually is ok, but not ideal</a:t>
            </a:r>
          </a:p>
          <a:p>
            <a:pPr lvl="1"/>
            <a:r>
              <a:rPr lang="en-US" dirty="0" smtClean="0"/>
              <a:t>Object will likely not be centered</a:t>
            </a:r>
          </a:p>
          <a:p>
            <a:pPr lvl="1"/>
            <a:r>
              <a:rPr lang="en-US" dirty="0" smtClean="0"/>
              <a:t>Manually navigating obstacles is stressful and dangerous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Solution: Use waypoint control software!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9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IR?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42933" y="295833"/>
            <a:ext cx="232759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 Not?</a:t>
            </a:r>
            <a:endParaRPr lang="en-US" dirty="0"/>
          </a:p>
        </p:txBody>
      </p:sp>
      <p:pic>
        <p:nvPicPr>
          <p:cNvPr id="8" name="Picture 7" descr="electromagnetic-spectr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6" y="1831344"/>
            <a:ext cx="8134353" cy="49352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6706" y="442268"/>
            <a:ext cx="11793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300nm – 700nm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635800" y="1088599"/>
            <a:ext cx="430906" cy="2846458"/>
          </a:xfrm>
          <a:prstGeom prst="line">
            <a:avLst/>
          </a:prstGeom>
          <a:ln>
            <a:solidFill>
              <a:srgbClr val="1031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66706" y="1088599"/>
            <a:ext cx="1179323" cy="2846458"/>
          </a:xfrm>
          <a:prstGeom prst="line">
            <a:avLst/>
          </a:prstGeom>
          <a:ln>
            <a:solidFill>
              <a:srgbClr val="1031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9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Waypoint Software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198379"/>
            <a:ext cx="4065645" cy="2123170"/>
          </a:xfrm>
          <a:prstGeom prst="rect">
            <a:avLst/>
          </a:prstGeom>
        </p:spPr>
      </p:pic>
      <p:pic>
        <p:nvPicPr>
          <p:cNvPr id="8" name="Picture 7" descr="10018-2108-IMG_7527-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4" y="4059979"/>
            <a:ext cx="3740274" cy="2102487"/>
          </a:xfrm>
          <a:prstGeom prst="rect">
            <a:avLst/>
          </a:prstGeom>
        </p:spPr>
      </p:pic>
      <p:pic>
        <p:nvPicPr>
          <p:cNvPr id="9" name="Picture 8" descr="COIvi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198379"/>
            <a:ext cx="1765493" cy="1016047"/>
          </a:xfrm>
          <a:prstGeom prst="rect">
            <a:avLst/>
          </a:prstGeom>
        </p:spPr>
      </p:pic>
      <p:pic>
        <p:nvPicPr>
          <p:cNvPr id="10" name="Picture 9" descr="ugcs-pro-universal-gound-control-software-5-lar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0" y="3378924"/>
            <a:ext cx="3591667" cy="2783542"/>
          </a:xfrm>
          <a:prstGeom prst="rect">
            <a:avLst/>
          </a:prstGeom>
        </p:spPr>
      </p:pic>
      <p:pic>
        <p:nvPicPr>
          <p:cNvPr id="11" name="Picture 10" descr="ugcs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23" y="2221160"/>
            <a:ext cx="2540000" cy="977900"/>
          </a:xfrm>
          <a:prstGeom prst="rect">
            <a:avLst/>
          </a:prstGeom>
        </p:spPr>
      </p:pic>
      <p:pic>
        <p:nvPicPr>
          <p:cNvPr id="13" name="Picture 12" descr="apple-logo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4321549"/>
            <a:ext cx="587095" cy="71879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32742" y="2198379"/>
            <a:ext cx="0" cy="3964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1818" y="1708211"/>
            <a:ext cx="3440546" cy="37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DJI Ground Station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3909" y="1708211"/>
            <a:ext cx="3440546" cy="37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UgCS</a:t>
            </a:r>
            <a:r>
              <a:rPr lang="en-US" dirty="0" smtClean="0">
                <a:solidFill>
                  <a:schemeClr val="bg1"/>
                </a:solidFill>
              </a:rPr>
              <a:t> Ground Control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9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3D Model from Visible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 descr="East1024 ReM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3" y="1750006"/>
            <a:ext cx="4058398" cy="2196392"/>
          </a:xfrm>
          <a:prstGeom prst="rect">
            <a:avLst/>
          </a:prstGeom>
        </p:spPr>
      </p:pic>
      <p:pic>
        <p:nvPicPr>
          <p:cNvPr id="8" name="Picture 7" descr="North1024 ReMak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3" y="3689476"/>
            <a:ext cx="4141058" cy="2924050"/>
          </a:xfrm>
          <a:prstGeom prst="rect">
            <a:avLst/>
          </a:prstGeom>
        </p:spPr>
      </p:pic>
      <p:pic>
        <p:nvPicPr>
          <p:cNvPr id="9" name="Picture 8" descr="South1024 ReMak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82" y="3624824"/>
            <a:ext cx="4143000" cy="2988701"/>
          </a:xfrm>
          <a:prstGeom prst="rect">
            <a:avLst/>
          </a:prstGeom>
        </p:spPr>
      </p:pic>
      <p:pic>
        <p:nvPicPr>
          <p:cNvPr id="10" name="Picture 9" descr="West1024 ReMak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84" y="1750006"/>
            <a:ext cx="4234197" cy="21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3D Model from Visible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East 1024 Photo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058"/>
            <a:ext cx="9144000" cy="36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1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3D Model from Visible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 descr="Working 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090"/>
            <a:ext cx="9144000" cy="29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3D Model from Visible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 descr="Screen Shot 2017-02-23 at 11.33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573062"/>
            <a:ext cx="7663453" cy="51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3D Model from Visible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 descr="Screen Shot 2017-02-23 at 11.27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85" y="1603532"/>
            <a:ext cx="8212801" cy="514232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598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3D Model from IR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 descr="Screen Shot 2017-02-23 at 11.31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66601"/>
            <a:ext cx="4779815" cy="3549150"/>
          </a:xfrm>
          <a:prstGeom prst="rect">
            <a:avLst/>
          </a:prstGeom>
        </p:spPr>
      </p:pic>
      <p:pic>
        <p:nvPicPr>
          <p:cNvPr id="8" name="Picture 7" descr="Screen Shot 2017-02-23 at 11.29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95" y="1866602"/>
            <a:ext cx="4300816" cy="3573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3385" y="5615725"/>
            <a:ext cx="210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visible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7798" y="5615725"/>
            <a:ext cx="210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43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Prototype (Future 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More formal experiment with better infrastructure</a:t>
            </a:r>
          </a:p>
          <a:p>
            <a:pPr lvl="1"/>
            <a:r>
              <a:rPr lang="en-US" dirty="0" smtClean="0"/>
              <a:t>stronger, longer flight-time drone</a:t>
            </a:r>
          </a:p>
          <a:p>
            <a:pPr lvl="1"/>
            <a:r>
              <a:rPr lang="en-US" dirty="0" smtClean="0"/>
              <a:t>better resolution cameras</a:t>
            </a:r>
          </a:p>
          <a:p>
            <a:pPr lvl="1"/>
            <a:r>
              <a:rPr lang="en-US" dirty="0" smtClean="0"/>
              <a:t>more professional photogrammetry processing(?)</a:t>
            </a:r>
          </a:p>
          <a:p>
            <a:r>
              <a:rPr lang="en-US" dirty="0"/>
              <a:t>Full buildings, alternative sites,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Capture more information with same pipeline (multispectral)</a:t>
            </a:r>
          </a:p>
          <a:p>
            <a:r>
              <a:rPr lang="en-US" dirty="0" smtClean="0"/>
              <a:t>Studies</a:t>
            </a:r>
          </a:p>
          <a:p>
            <a:pPr lvl="2"/>
            <a:r>
              <a:rPr lang="en-US" dirty="0" smtClean="0"/>
              <a:t>downscaling/</a:t>
            </a:r>
            <a:r>
              <a:rPr lang="en-US" dirty="0" err="1" smtClean="0"/>
              <a:t>upscaling</a:t>
            </a:r>
            <a:r>
              <a:rPr lang="en-US" dirty="0" smtClean="0"/>
              <a:t> affect on photogrammetry</a:t>
            </a:r>
          </a:p>
          <a:p>
            <a:pPr marL="342900" lvl="1">
              <a:spcBef>
                <a:spcPts val="2000"/>
              </a:spcBef>
              <a:buSzPct val="70000"/>
              <a:buFont typeface="Wingdings" charset="2"/>
              <a:buChar char="Ø"/>
            </a:pPr>
            <a:r>
              <a:rPr lang="en-US" dirty="0"/>
              <a:t>Viewer plugins for popular modeling </a:t>
            </a:r>
            <a:r>
              <a:rPr lang="en-US" dirty="0" smtClean="0"/>
              <a:t>packages</a:t>
            </a:r>
          </a:p>
          <a:p>
            <a:pPr lvl="2"/>
            <a:r>
              <a:rPr lang="en-US" dirty="0" smtClean="0"/>
              <a:t>extract/select apparent temperature from thermal 3D model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6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you can help us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us with Orlando drone regulations: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- cost per flight</a:t>
            </a:r>
            <a:br>
              <a:rPr lang="en-US" dirty="0" smtClean="0"/>
            </a:br>
            <a:r>
              <a:rPr lang="en-US" dirty="0" smtClean="0"/>
              <a:t> - cost per year</a:t>
            </a:r>
            <a:br>
              <a:rPr lang="en-US" dirty="0" smtClean="0"/>
            </a:br>
            <a:r>
              <a:rPr lang="en-US" dirty="0" smtClean="0"/>
              <a:t> - insurance policy costs</a:t>
            </a:r>
            <a:br>
              <a:rPr lang="en-US" dirty="0" smtClean="0"/>
            </a:br>
            <a:r>
              <a:rPr lang="en-US" dirty="0" smtClean="0"/>
              <a:t> - FAA approvals</a:t>
            </a:r>
            <a:r>
              <a:rPr lang="en-US" dirty="0">
                <a:hlinkClick r:id="rId2"/>
              </a:rPr>
              <a:t/>
            </a:r>
            <a:br>
              <a:rPr lang="en-US" dirty="0">
                <a:hlinkClick r:id="rId2"/>
              </a:rPr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://orlando-politics.com/2017/01/23/city-of-orlando-passes-ordinance-regulating-</a:t>
            </a:r>
            <a:r>
              <a:rPr lang="en-US" dirty="0" smtClean="0">
                <a:hlinkClick r:id="rId2"/>
              </a:rPr>
              <a:t>drones</a:t>
            </a:r>
            <a:endParaRPr lang="en-US" dirty="0"/>
          </a:p>
          <a:p>
            <a:r>
              <a:rPr lang="en-US" dirty="0" smtClean="0"/>
              <a:t>We need better IR equipment!</a:t>
            </a:r>
          </a:p>
          <a:p>
            <a:r>
              <a:rPr lang="en-US" dirty="0" smtClean="0"/>
              <a:t>Let us scan your building and give you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46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Hafez, M. (February 2015). Photogrammetry Using a Thermal Camera attached to a Drone. Retrieved October 14, 2016, from </a:t>
            </a:r>
            <a:r>
              <a:rPr lang="en-US" dirty="0" smtClean="0">
                <a:hlinkClick r:id="rId2"/>
              </a:rPr>
              <a:t>https://www.youtube.com/watch?v=__rvoMPTc30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Lewis</a:t>
            </a:r>
            <a:r>
              <a:rPr lang="en-US" dirty="0"/>
              <a:t>, A., </a:t>
            </a:r>
            <a:r>
              <a:rPr lang="en-US" dirty="0" err="1"/>
              <a:t>Hilley</a:t>
            </a:r>
            <a:r>
              <a:rPr lang="en-US" dirty="0"/>
              <a:t>, G., &amp; </a:t>
            </a:r>
            <a:r>
              <a:rPr lang="en-US" dirty="0" err="1"/>
              <a:t>Lewicki</a:t>
            </a:r>
            <a:r>
              <a:rPr lang="en-US" dirty="0"/>
              <a:t>, J. (2015). Integrated thermal infrared imaging and structure-from-motion photogrammetry to map apparent temperature and radiant hydrothermal heat flux at Mammoth Mountain, CA, USA. </a:t>
            </a:r>
            <a:r>
              <a:rPr lang="en-US" i="1" dirty="0"/>
              <a:t>Journal of Volcanology and Geothermal Research,</a:t>
            </a:r>
            <a:r>
              <a:rPr lang="en-US" dirty="0"/>
              <a:t> </a:t>
            </a:r>
            <a:r>
              <a:rPr lang="en-US" i="1" dirty="0"/>
              <a:t>303</a:t>
            </a:r>
            <a:r>
              <a:rPr lang="en-US" dirty="0"/>
              <a:t>, 16-24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Pix4D, Analyst Group. (October </a:t>
            </a:r>
            <a:r>
              <a:rPr lang="en-US" dirty="0"/>
              <a:t>2015). Pix4D - Drone-based Thermal Modeling. Retrieved October </a:t>
            </a:r>
            <a:r>
              <a:rPr lang="en-US" dirty="0" smtClean="0"/>
              <a:t>14, </a:t>
            </a:r>
            <a:r>
              <a:rPr lang="en-US" dirty="0"/>
              <a:t>2016, from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://www.youtube.com/watch?v=x-jp9a1bpVU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Moghadam</a:t>
            </a:r>
            <a:r>
              <a:rPr lang="en-US" dirty="0" smtClean="0"/>
              <a:t>, P. (2015). 3D </a:t>
            </a:r>
            <a:r>
              <a:rPr lang="en-US" dirty="0"/>
              <a:t>medical thermography device, </a:t>
            </a:r>
            <a:r>
              <a:rPr lang="en-US" i="1" dirty="0"/>
              <a:t>Proc. SPIE 9485, </a:t>
            </a:r>
            <a:r>
              <a:rPr lang="en-US" i="1" dirty="0" err="1"/>
              <a:t>Thermosense</a:t>
            </a:r>
            <a:r>
              <a:rPr lang="en-US" i="1" dirty="0"/>
              <a:t>: Thermal Infrared Applications XXXVII</a:t>
            </a:r>
            <a:r>
              <a:rPr lang="en-US" dirty="0"/>
              <a:t>, </a:t>
            </a:r>
            <a:r>
              <a:rPr lang="en-US" i="1" dirty="0" smtClean="0"/>
              <a:t>94851J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Vidas</a:t>
            </a:r>
            <a:r>
              <a:rPr lang="en-US" dirty="0"/>
              <a:t>, S. and </a:t>
            </a:r>
            <a:r>
              <a:rPr lang="en-US" dirty="0" err="1"/>
              <a:t>Moghadam</a:t>
            </a:r>
            <a:r>
              <a:rPr lang="en-US" dirty="0"/>
              <a:t>, P</a:t>
            </a:r>
            <a:r>
              <a:rPr lang="en-US" dirty="0" smtClean="0"/>
              <a:t>. </a:t>
            </a:r>
            <a:r>
              <a:rPr lang="en-US" dirty="0"/>
              <a:t>(2013</a:t>
            </a:r>
            <a:r>
              <a:rPr lang="en-US" dirty="0" smtClean="0"/>
              <a:t>). </a:t>
            </a:r>
            <a:r>
              <a:rPr lang="en-US" dirty="0" err="1" smtClean="0"/>
              <a:t>HeatWave</a:t>
            </a:r>
            <a:r>
              <a:rPr lang="en-US" dirty="0"/>
              <a:t>: a handheld 3D thermography system for energy </a:t>
            </a:r>
            <a:r>
              <a:rPr lang="en-US" dirty="0" smtClean="0"/>
              <a:t>auditing. </a:t>
            </a:r>
            <a:r>
              <a:rPr lang="en-US" i="1" dirty="0" smtClean="0"/>
              <a:t>Energy and </a:t>
            </a:r>
            <a:r>
              <a:rPr lang="en-US" i="1" dirty="0"/>
              <a:t>Buildings 66</a:t>
            </a:r>
            <a:r>
              <a:rPr lang="en-US" dirty="0"/>
              <a:t>, 445–</a:t>
            </a:r>
            <a:r>
              <a:rPr lang="en-US" dirty="0" smtClean="0"/>
              <a:t>460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178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</a:t>
            </a:r>
            <a:r>
              <a:rPr lang="en-US" dirty="0" smtClean="0"/>
              <a:t>/ Maintenance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camera-thermal-detection-building-inspection-montreal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619526"/>
            <a:ext cx="8642959" cy="3241110"/>
          </a:xfrm>
          <a:prstGeom prst="rect">
            <a:avLst/>
          </a:prstGeom>
        </p:spPr>
      </p:pic>
      <p:pic>
        <p:nvPicPr>
          <p:cNvPr id="7" name="Picture 6" descr="IR_for_Building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00" y="3179745"/>
            <a:ext cx="4292225" cy="343378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069180" y="2815108"/>
            <a:ext cx="1509516" cy="15422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0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>
                <a:hlinkClick r:id="rId2"/>
              </a:rPr>
              <a:t>https://confluence.csiro.au/display/ASL/HeatWave</a:t>
            </a:r>
            <a:endParaRPr lang="en-US" dirty="0"/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Ephraim, N. (</a:t>
            </a:r>
            <a:r>
              <a:rPr lang="en-US" dirty="0" err="1"/>
              <a:t>n.d</a:t>
            </a:r>
            <a:r>
              <a:rPr lang="en-US" dirty="0"/>
              <a:t>). Low Cost Thermal Imaging System. University of British Colombia, ACIS. Retrieved October 17, 2016 from </a:t>
            </a:r>
            <a:r>
              <a:rPr lang="en-US" dirty="0">
                <a:hlinkClick r:id="rId3"/>
              </a:rPr>
              <a:t>http://acis.ok.ubc.ca/?page_id=1165</a:t>
            </a:r>
            <a:endParaRPr lang="en-US" dirty="0"/>
          </a:p>
          <a:p>
            <a:pPr marL="457200" indent="-457200">
              <a:buFont typeface="+mj-lt"/>
              <a:buAutoNum type="arabicPeriod" startAt="6"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drones.specout.com</a:t>
            </a:r>
            <a:endParaRPr lang="en-US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Laure, G. 3D reconstruction of a house using a drone. Personal website. </a:t>
            </a:r>
            <a:r>
              <a:rPr lang="en-US" dirty="0"/>
              <a:t>Retrieved </a:t>
            </a:r>
            <a:r>
              <a:rPr lang="en-US" dirty="0" smtClean="0"/>
              <a:t>November 28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/>
              <a:t>2016 from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://gaetanlaure.com/3d-reconstruction-of-a-</a:t>
            </a:r>
            <a:r>
              <a:rPr lang="en-US" dirty="0" smtClean="0">
                <a:hlinkClick r:id="rId5"/>
              </a:rPr>
              <a:t>house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/>
              <a:t>Photogrammetry of buildings, visible and IR energy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Use drones to carry cameras and capture video from pre-programmed flight path around buildings/sites</a:t>
            </a:r>
          </a:p>
          <a:p>
            <a:r>
              <a:rPr lang="en-US" dirty="0" smtClean="0"/>
              <a:t>Capture both visible (RGB) video and  IR video</a:t>
            </a:r>
          </a:p>
          <a:p>
            <a:r>
              <a:rPr lang="en-US" dirty="0" smtClean="0"/>
              <a:t>Strip and post-process select frames from videos</a:t>
            </a:r>
          </a:p>
          <a:p>
            <a:r>
              <a:rPr lang="en-US" dirty="0" smtClean="0"/>
              <a:t>Stitch frames with modern photogrammetry software to create 3D models</a:t>
            </a:r>
          </a:p>
          <a:p>
            <a:r>
              <a:rPr lang="en-US" dirty="0" smtClean="0"/>
              <a:t>Inspect, cleanup, analyze resulting 3D models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13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 rot="10800000">
            <a:off x="4838700" y="1756896"/>
            <a:ext cx="4067166" cy="439630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JoeDelRocco.jp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r="14772"/>
          <a:stretch/>
        </p:blipFill>
        <p:spPr>
          <a:xfrm>
            <a:off x="228600" y="1756894"/>
            <a:ext cx="2097652" cy="1981617"/>
          </a:xfrm>
          <a:prstGeom prst="rect">
            <a:avLst/>
          </a:prstGeom>
        </p:spPr>
      </p:pic>
      <p:pic>
        <p:nvPicPr>
          <p:cNvPr id="8" name="Picture 7" descr="MacArthur_Keith_UG_2014.png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2"/>
          <a:stretch/>
        </p:blipFill>
        <p:spPr>
          <a:xfrm>
            <a:off x="228599" y="3939105"/>
            <a:ext cx="2097652" cy="2314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92224" y="4651213"/>
            <a:ext cx="2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Keith R. MacArthur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2224" y="1756894"/>
            <a:ext cx="2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Joseph Del Rocco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2224" y="5019704"/>
            <a:ext cx="35610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Modeling &amp; Simulation, Ph.D. Student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University of Central Florida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Institute for Simulation &amp; Training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MIT</a:t>
            </a:r>
            <a:r>
              <a:rPr lang="en-US" sz="1400" baseline="30000" dirty="0" smtClean="0">
                <a:solidFill>
                  <a:schemeClr val="bg1"/>
                </a:solidFill>
              </a:rPr>
              <a:t>2</a:t>
            </a:r>
            <a:r>
              <a:rPr lang="en-US" sz="1400" dirty="0" smtClean="0">
                <a:solidFill>
                  <a:schemeClr val="bg1"/>
                </a:solidFill>
              </a:rPr>
              <a:t> Laboratory</a:t>
            </a:r>
          </a:p>
          <a:p>
            <a:r>
              <a:rPr lang="en-US" sz="1400" dirty="0" err="1">
                <a:solidFill>
                  <a:schemeClr val="bg1"/>
                </a:solidFill>
                <a:hlinkClick r:id="rId6"/>
              </a:rPr>
              <a:t>keith.macarthur@knights.ucf.edu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92224" y="2153670"/>
            <a:ext cx="3561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Computer Science, Ph.D. Student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University of Central Florida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Full Sail University</a:t>
            </a:r>
          </a:p>
          <a:p>
            <a:r>
              <a:rPr lang="en-US" sz="1400" dirty="0" smtClean="0">
                <a:solidFill>
                  <a:schemeClr val="bg1"/>
                </a:solidFill>
                <a:hlinkClick r:id="rId2"/>
              </a:rPr>
              <a:t>joe.delrocco.org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joekider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37" y="2038394"/>
            <a:ext cx="1800463" cy="19007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2536" y="4050059"/>
            <a:ext cx="180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Joseph </a:t>
            </a:r>
            <a:r>
              <a:rPr lang="en-US" dirty="0" err="1" smtClean="0"/>
              <a:t>Kider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13422" y="4410012"/>
            <a:ext cx="2952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103154"/>
                </a:solidFill>
              </a:rPr>
              <a:t>Assistant Professor</a:t>
            </a:r>
          </a:p>
          <a:p>
            <a:pPr algn="r"/>
            <a:r>
              <a:rPr lang="en-US" sz="1400" dirty="0" smtClean="0">
                <a:solidFill>
                  <a:srgbClr val="103154"/>
                </a:solidFill>
              </a:rPr>
              <a:t>Institute for Simulation &amp; Training</a:t>
            </a:r>
          </a:p>
          <a:p>
            <a:pPr algn="r"/>
            <a:r>
              <a:rPr lang="en-US" sz="1400" dirty="0" smtClean="0">
                <a:solidFill>
                  <a:srgbClr val="103154"/>
                </a:solidFill>
              </a:rPr>
              <a:t>University of Central Florida</a:t>
            </a:r>
          </a:p>
          <a:p>
            <a:pPr algn="r"/>
            <a:r>
              <a:rPr lang="en-US" sz="1400" b="1" dirty="0" smtClean="0">
                <a:effectLst>
                  <a:outerShdw blurRad="117475" dist="76200" dir="2700000" algn="tl" rotWithShape="0">
                    <a:schemeClr val="tx1"/>
                  </a:outerShdw>
                </a:effectLst>
                <a:hlinkClick r:id="rId8"/>
              </a:rPr>
              <a:t>josephkider.com</a:t>
            </a:r>
            <a:endParaRPr lang="en-US" sz="1400" b="1" dirty="0">
              <a:effectLst>
                <a:outerShdw blurRad="117475" dist="76200" dir="2700000" algn="tl" rotWithShape="0">
                  <a:schemeClr val="tx1"/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46603" y="5615061"/>
            <a:ext cx="191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(our advisor)</a:t>
            </a:r>
            <a:endParaRPr lang="en-US" dirty="0"/>
          </a:p>
        </p:txBody>
      </p:sp>
      <p:pic>
        <p:nvPicPr>
          <p:cNvPr id="17" name="Picture 16" descr="Joseph Kider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36" y="2038393"/>
            <a:ext cx="1761435" cy="190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2200" dirty="0" smtClean="0"/>
              <a:t>3D reconstruction of a house using a drone</a:t>
            </a:r>
            <a:r>
              <a:rPr lang="en-US" sz="2200" baseline="30000" dirty="0" smtClean="0"/>
              <a:t> [9]</a:t>
            </a:r>
            <a:endParaRPr lang="en-US" sz="22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1843" y="5711180"/>
            <a:ext cx="751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http://gaetanlaure.com/3d-reconstruction-of-a-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house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https://skfb.ly/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UFnr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8" name="Picture 7" descr="rec-3d-featured-im-760x378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2"/>
          <a:stretch/>
        </p:blipFill>
        <p:spPr>
          <a:xfrm>
            <a:off x="0" y="1700464"/>
            <a:ext cx="9144000" cy="391294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311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 smtClean="0"/>
              <a:t>Prior Work</a:t>
            </a:r>
            <a:r>
              <a:rPr lang="en-US" sz="4200" dirty="0"/>
              <a:t/>
            </a:r>
            <a:br>
              <a:rPr lang="en-US" sz="4200" dirty="0"/>
            </a:br>
            <a:r>
              <a:rPr lang="en-US" sz="2400" dirty="0" smtClean="0"/>
              <a:t>The </a:t>
            </a:r>
            <a:r>
              <a:rPr lang="en-US" sz="2400" dirty="0"/>
              <a:t>use of Unmanned Aerial Vehicles in Building </a:t>
            </a:r>
            <a:r>
              <a:rPr lang="en-US" sz="2400" dirty="0" smtClean="0"/>
              <a:t>Inspection </a:t>
            </a:r>
            <a:r>
              <a:rPr lang="en-US" sz="2400" baseline="30000" dirty="0" smtClean="0"/>
              <a:t>[1]</a:t>
            </a:r>
            <a:endParaRPr lang="en-US" sz="24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Screen Shot 2016-10-17 at 10.39.3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2" t="15190" r="28385" b="29114"/>
          <a:stretch/>
        </p:blipFill>
        <p:spPr>
          <a:xfrm>
            <a:off x="231843" y="1848458"/>
            <a:ext cx="2511090" cy="1957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6-10-17 at 10.38.3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12733" r="12801" b="13601"/>
          <a:stretch/>
        </p:blipFill>
        <p:spPr>
          <a:xfrm>
            <a:off x="2938773" y="1848458"/>
            <a:ext cx="5969918" cy="3356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8599" y="5094376"/>
            <a:ext cx="238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Mohamed </a:t>
            </a:r>
            <a:r>
              <a:rPr lang="en-US" dirty="0" smtClean="0">
                <a:solidFill>
                  <a:schemeClr val="bg1"/>
                </a:solidFill>
              </a:rPr>
              <a:t>Hafez, 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843" y="5330207"/>
            <a:ext cx="751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https://www.youtube.com/watch?v=</a:t>
            </a:r>
            <a:r>
              <a:rPr lang="en-US" dirty="0" smtClean="0">
                <a:hlinkClick r:id="rId4"/>
              </a:rPr>
              <a:t>__rvoMPTc30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en-US" dirty="0" err="1">
                <a:solidFill>
                  <a:schemeClr val="bg1"/>
                </a:solidFill>
                <a:hlinkClick r:id="rId5"/>
              </a:rPr>
              <a:t>www.linkedin.com</a:t>
            </a:r>
            <a:r>
              <a:rPr lang="en-US" dirty="0">
                <a:solidFill>
                  <a:schemeClr val="bg1"/>
                </a:solidFill>
                <a:hlinkClick r:id="rId5"/>
              </a:rPr>
              <a:t>/in/mohamed-hafez-7b3b8796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83928" y="5053208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[1]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pic>
        <p:nvPicPr>
          <p:cNvPr id="12" name="Picture 11" descr="04fig0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989342"/>
            <a:ext cx="2505794" cy="90487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643313" y="3641939"/>
            <a:ext cx="590920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41tg12I-SIL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7" y="1848458"/>
            <a:ext cx="1436426" cy="1077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Plus 15"/>
          <p:cNvSpPr/>
          <p:nvPr/>
        </p:nvSpPr>
        <p:spPr>
          <a:xfrm>
            <a:off x="938163" y="3634785"/>
            <a:ext cx="490631" cy="490631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Help 16">
            <a:hlinkClick r:id="" action="ppaction://noaction" highlightClick="1"/>
          </p:cNvPr>
          <p:cNvSpPr/>
          <p:nvPr/>
        </p:nvSpPr>
        <p:spPr>
          <a:xfrm>
            <a:off x="3003887" y="2642272"/>
            <a:ext cx="283506" cy="283506"/>
          </a:xfrm>
          <a:prstGeom prst="actionButtonHel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50967" y="1848458"/>
            <a:ext cx="143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Parrot AR Drone</a:t>
            </a: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12/2016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264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Custom 6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CA06"/>
      </a:accent1>
      <a:accent2>
        <a:srgbClr val="D9AD0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FFCA06"/>
      </a:hlink>
      <a:folHlink>
        <a:srgbClr val="DEB005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7735</TotalTime>
  <Words>2293</Words>
  <Application>Microsoft Macintosh PowerPoint</Application>
  <PresentationFormat>On-screen Show (4:3)</PresentationFormat>
  <Paragraphs>413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Pixel</vt:lpstr>
      <vt:lpstr>UAV Photogrammetric Thermography for Building Performance: A Prototype</vt:lpstr>
      <vt:lpstr>Project Overview</vt:lpstr>
      <vt:lpstr>Why?</vt:lpstr>
      <vt:lpstr>Why IR?</vt:lpstr>
      <vt:lpstr>Monitoring / Maintenance</vt:lpstr>
      <vt:lpstr>Project Overview</vt:lpstr>
      <vt:lpstr>Team</vt:lpstr>
      <vt:lpstr>Prior Work 3D reconstruction of a house using a drone [9]</vt:lpstr>
      <vt:lpstr>Prior Work The use of Unmanned Aerial Vehicles in Building Inspection [1]</vt:lpstr>
      <vt:lpstr>Prior Work The use of Unmanned Aerial Vehicles in Building Inspection [1]</vt:lpstr>
      <vt:lpstr>Prior Work Visible and TIR SfM photogrammetry for temperature and heat flux [2]</vt:lpstr>
      <vt:lpstr>Prior Work Visible and TIR SfM photogrammetry for temperature and heat flux [2]</vt:lpstr>
      <vt:lpstr>Prior Work Done-based Thermal Modeling [3]</vt:lpstr>
      <vt:lpstr>Prior Work HeatWave: A handheld 3D thermography system [6]</vt:lpstr>
      <vt:lpstr>Prior Work Low Cost Thermal Imaging System (for drones) [7]</vt:lpstr>
      <vt:lpstr>Expected Outcomes (prototype)</vt:lpstr>
      <vt:lpstr>General Attack Plan</vt:lpstr>
      <vt:lpstr>Checkpoint Goals</vt:lpstr>
      <vt:lpstr>Equipment: Drones</vt:lpstr>
      <vt:lpstr>Equipment: Visible (RGB) Cameras</vt:lpstr>
      <vt:lpstr>Equipment: IR (thermal) Camera</vt:lpstr>
      <vt:lpstr>Equipment: IR Controller</vt:lpstr>
      <vt:lpstr>Equipment: Power Source (1)</vt:lpstr>
      <vt:lpstr>Equipment: Power Source (2)</vt:lpstr>
      <vt:lpstr>Equipment: Payload Estimate</vt:lpstr>
      <vt:lpstr>Equipment: Software</vt:lpstr>
      <vt:lpstr>Final Rig (mockup)</vt:lpstr>
      <vt:lpstr>The Therminator ™</vt:lpstr>
      <vt:lpstr>Method: Polarizing Lens (30mm)</vt:lpstr>
      <vt:lpstr>Method: IR Capture</vt:lpstr>
      <vt:lpstr>Method: Drone Flying</vt:lpstr>
      <vt:lpstr>Method: Captures</vt:lpstr>
      <vt:lpstr>Method: Resolution Experiment</vt:lpstr>
      <vt:lpstr>Method: Resolution Experiment</vt:lpstr>
      <vt:lpstr>Problem: 110° HFOV of Phantom 2V+</vt:lpstr>
      <vt:lpstr>Problem: 110° HFOV of Phantom 2V+</vt:lpstr>
      <vt:lpstr>Solution: Lens Correction Filter</vt:lpstr>
      <vt:lpstr>Solution: Set FOV to 85°</vt:lpstr>
      <vt:lpstr>Problem: Manual Control of Drone</vt:lpstr>
      <vt:lpstr>Solution: Waypoint Software</vt:lpstr>
      <vt:lpstr>Results: 3D Model from Visible</vt:lpstr>
      <vt:lpstr>Results: 3D Model from Visible</vt:lpstr>
      <vt:lpstr>Results: 3D Model from Visible</vt:lpstr>
      <vt:lpstr>Results: 3D Model from Visible</vt:lpstr>
      <vt:lpstr>Results: 3D Model from Visible</vt:lpstr>
      <vt:lpstr>Results: 3D Model from IR</vt:lpstr>
      <vt:lpstr>Beyond Prototype (Future Work)</vt:lpstr>
      <vt:lpstr>How you can help us </vt:lpstr>
      <vt:lpstr>References</vt:lpstr>
      <vt:lpstr>References</vt:lpstr>
    </vt:vector>
  </TitlesOfParts>
  <Company>Full Sail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Computing Technology</dc:title>
  <dc:creator>Joe Del Rocco</dc:creator>
  <cp:lastModifiedBy>Joe Del Rocco</cp:lastModifiedBy>
  <cp:revision>1828</cp:revision>
  <dcterms:created xsi:type="dcterms:W3CDTF">2014-08-20T19:06:42Z</dcterms:created>
  <dcterms:modified xsi:type="dcterms:W3CDTF">2017-02-23T16:49:45Z</dcterms:modified>
</cp:coreProperties>
</file>